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7" r:id="rId2"/>
  </p:sldMasterIdLst>
  <p:sldIdLst>
    <p:sldId id="265" r:id="rId3"/>
    <p:sldId id="366" r:id="rId4"/>
    <p:sldId id="261" r:id="rId5"/>
    <p:sldId id="267" r:id="rId6"/>
    <p:sldId id="262" r:id="rId7"/>
    <p:sldId id="361" r:id="rId8"/>
    <p:sldId id="360" r:id="rId9"/>
    <p:sldId id="269" r:id="rId10"/>
    <p:sldId id="290" r:id="rId11"/>
    <p:sldId id="274" r:id="rId12"/>
    <p:sldId id="359" r:id="rId13"/>
    <p:sldId id="288" r:id="rId14"/>
    <p:sldId id="272" r:id="rId15"/>
    <p:sldId id="287" r:id="rId16"/>
    <p:sldId id="291" r:id="rId17"/>
    <p:sldId id="276" r:id="rId18"/>
    <p:sldId id="277" r:id="rId19"/>
    <p:sldId id="278" r:id="rId20"/>
    <p:sldId id="293" r:id="rId21"/>
    <p:sldId id="294" r:id="rId22"/>
    <p:sldId id="275" r:id="rId23"/>
    <p:sldId id="362" r:id="rId24"/>
    <p:sldId id="271" r:id="rId25"/>
    <p:sldId id="281" r:id="rId26"/>
    <p:sldId id="282" r:id="rId27"/>
    <p:sldId id="283" r:id="rId28"/>
    <p:sldId id="365" r:id="rId29"/>
    <p:sldId id="289" r:id="rId30"/>
    <p:sldId id="295" r:id="rId31"/>
    <p:sldId id="296" r:id="rId32"/>
    <p:sldId id="280" r:id="rId33"/>
    <p:sldId id="297" r:id="rId34"/>
    <p:sldId id="284" r:id="rId35"/>
    <p:sldId id="298" r:id="rId36"/>
    <p:sldId id="285" r:id="rId37"/>
    <p:sldId id="325" r:id="rId38"/>
    <p:sldId id="337" r:id="rId39"/>
    <p:sldId id="338" r:id="rId40"/>
    <p:sldId id="340" r:id="rId41"/>
    <p:sldId id="339" r:id="rId42"/>
    <p:sldId id="341" r:id="rId43"/>
    <p:sldId id="343" r:id="rId44"/>
    <p:sldId id="344" r:id="rId45"/>
    <p:sldId id="345" r:id="rId46"/>
    <p:sldId id="346" r:id="rId47"/>
    <p:sldId id="347" r:id="rId48"/>
    <p:sldId id="348" r:id="rId49"/>
    <p:sldId id="349" r:id="rId50"/>
    <p:sldId id="363" r:id="rId51"/>
    <p:sldId id="300" r:id="rId52"/>
    <p:sldId id="302" r:id="rId53"/>
    <p:sldId id="299" r:id="rId54"/>
    <p:sldId id="286" r:id="rId55"/>
    <p:sldId id="309" r:id="rId56"/>
    <p:sldId id="313" r:id="rId57"/>
    <p:sldId id="364" r:id="rId58"/>
    <p:sldId id="312" r:id="rId59"/>
    <p:sldId id="304" r:id="rId60"/>
    <p:sldId id="311" r:id="rId61"/>
    <p:sldId id="310" r:id="rId62"/>
    <p:sldId id="314" r:id="rId63"/>
    <p:sldId id="305" r:id="rId64"/>
    <p:sldId id="315" r:id="rId65"/>
    <p:sldId id="316" r:id="rId66"/>
    <p:sldId id="306" r:id="rId67"/>
    <p:sldId id="317" r:id="rId68"/>
    <p:sldId id="307" r:id="rId69"/>
    <p:sldId id="308" r:id="rId70"/>
    <p:sldId id="318" r:id="rId71"/>
    <p:sldId id="319" r:id="rId72"/>
    <p:sldId id="320" r:id="rId73"/>
    <p:sldId id="321" r:id="rId74"/>
    <p:sldId id="322" r:id="rId75"/>
    <p:sldId id="323" r:id="rId76"/>
    <p:sldId id="324" r:id="rId77"/>
    <p:sldId id="351" r:id="rId78"/>
    <p:sldId id="352" r:id="rId79"/>
    <p:sldId id="350" r:id="rId80"/>
    <p:sldId id="303" r:id="rId81"/>
    <p:sldId id="273" r:id="rId82"/>
    <p:sldId id="353" r:id="rId83"/>
    <p:sldId id="354" r:id="rId84"/>
    <p:sldId id="357" r:id="rId85"/>
    <p:sldId id="355" r:id="rId86"/>
    <p:sldId id="356" r:id="rId87"/>
    <p:sldId id="358"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84C033-D290-D94C-A49A-421BC3D7468B}" v="97" dt="2023-05-11T19:54:55.1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4"/>
    <p:restoredTop sz="96327"/>
  </p:normalViewPr>
  <p:slideViewPr>
    <p:cSldViewPr snapToGrid="0">
      <p:cViewPr varScale="1">
        <p:scale>
          <a:sx n="114" d="100"/>
          <a:sy n="114" d="100"/>
        </p:scale>
        <p:origin x="492" y="102"/>
      </p:cViewPr>
      <p:guideLst/>
    </p:cSldViewPr>
  </p:slideViewPr>
  <p:notesTextViewPr>
    <p:cViewPr>
      <p:scale>
        <a:sx n="1" d="1"/>
        <a:sy n="1" d="1"/>
      </p:scale>
      <p:origin x="0" y="0"/>
    </p:cViewPr>
  </p:notesTextViewPr>
  <p:sorterViewPr>
    <p:cViewPr>
      <p:scale>
        <a:sx n="56" d="100"/>
        <a:sy n="5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35AEAFA-93AA-ED89-733A-EBFF3CFC4554}"/>
              </a:ext>
            </a:extLst>
          </p:cNvPr>
          <p:cNvSpPr/>
          <p:nvPr userDrawn="1"/>
        </p:nvSpPr>
        <p:spPr>
          <a:xfrm>
            <a:off x="1112108" y="0"/>
            <a:ext cx="11079893"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A2355501-83D8-7F03-555F-0CB2674CF655}"/>
              </a:ext>
            </a:extLst>
          </p:cNvPr>
          <p:cNvSpPr>
            <a:spLocks noGrp="1"/>
          </p:cNvSpPr>
          <p:nvPr>
            <p:ph type="title"/>
          </p:nvPr>
        </p:nvSpPr>
        <p:spPr>
          <a:xfrm>
            <a:off x="2112534" y="760542"/>
            <a:ext cx="10515600" cy="1325563"/>
          </a:xfrm>
        </p:spPr>
        <p:txBody>
          <a:bodyPr/>
          <a:lstStyle/>
          <a:p>
            <a:r>
              <a:rPr lang="en-US"/>
              <a:t>Click to edit Master title style</a:t>
            </a:r>
          </a:p>
        </p:txBody>
      </p:sp>
      <p:sp>
        <p:nvSpPr>
          <p:cNvPr id="5" name="Text Placeholder 2">
            <a:extLst>
              <a:ext uri="{FF2B5EF4-FFF2-40B4-BE49-F238E27FC236}">
                <a16:creationId xmlns:a16="http://schemas.microsoft.com/office/drawing/2014/main" id="{E4574831-2AC4-677D-8B5C-18159BF9878D}"/>
              </a:ext>
            </a:extLst>
          </p:cNvPr>
          <p:cNvSpPr>
            <a:spLocks noGrp="1"/>
          </p:cNvSpPr>
          <p:nvPr>
            <p:ph type="body" idx="1"/>
          </p:nvPr>
        </p:nvSpPr>
        <p:spPr>
          <a:xfrm>
            <a:off x="2112534" y="207658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a:extLst>
              <a:ext uri="{FF2B5EF4-FFF2-40B4-BE49-F238E27FC236}">
                <a16:creationId xmlns:a16="http://schemas.microsoft.com/office/drawing/2014/main" id="{4B1B229C-1AF6-F0C0-0FB2-A54D61CFB078}"/>
              </a:ext>
            </a:extLst>
          </p:cNvPr>
          <p:cNvSpPr>
            <a:spLocks noGrp="1"/>
          </p:cNvSpPr>
          <p:nvPr>
            <p:ph sz="half" idx="2"/>
          </p:nvPr>
        </p:nvSpPr>
        <p:spPr>
          <a:xfrm>
            <a:off x="2112534" y="2900492"/>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cture containing text, plate, tableware, dishware&#10;&#10;Description automatically generated">
            <a:extLst>
              <a:ext uri="{FF2B5EF4-FFF2-40B4-BE49-F238E27FC236}">
                <a16:creationId xmlns:a16="http://schemas.microsoft.com/office/drawing/2014/main" id="{9E2A1250-3EEC-E851-9A3B-00401FD70A8D}"/>
              </a:ext>
            </a:extLst>
          </p:cNvPr>
          <p:cNvPicPr>
            <a:picLocks noChangeAspect="1"/>
          </p:cNvPicPr>
          <p:nvPr userDrawn="1"/>
        </p:nvPicPr>
        <p:blipFill>
          <a:blip r:embed="rId2"/>
          <a:stretch>
            <a:fillRect/>
          </a:stretch>
        </p:blipFill>
        <p:spPr>
          <a:xfrm>
            <a:off x="9245221" y="6129573"/>
            <a:ext cx="2946779" cy="726603"/>
          </a:xfrm>
          <a:prstGeom prst="rect">
            <a:avLst/>
          </a:prstGeom>
        </p:spPr>
      </p:pic>
    </p:spTree>
    <p:extLst>
      <p:ext uri="{BB962C8B-B14F-4D97-AF65-F5344CB8AC3E}">
        <p14:creationId xmlns:p14="http://schemas.microsoft.com/office/powerpoint/2010/main" val="789560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E4765-BF99-BB59-086E-89BC677DD930}"/>
              </a:ext>
            </a:extLst>
          </p:cNvPr>
          <p:cNvSpPr>
            <a:spLocks noGrp="1"/>
          </p:cNvSpPr>
          <p:nvPr>
            <p:ph type="title"/>
          </p:nvPr>
        </p:nvSpPr>
        <p:spPr/>
        <p:txBody>
          <a:bodyPr/>
          <a:lstStyle/>
          <a:p>
            <a:r>
              <a:rPr lang="en-US"/>
              <a:t>Click to edit Master title style</a:t>
            </a:r>
          </a:p>
        </p:txBody>
      </p:sp>
      <p:pic>
        <p:nvPicPr>
          <p:cNvPr id="6" name="Picture 5" descr="A picture containing text, plate, tableware, dishware&#10;&#10;Description automatically generated">
            <a:extLst>
              <a:ext uri="{FF2B5EF4-FFF2-40B4-BE49-F238E27FC236}">
                <a16:creationId xmlns:a16="http://schemas.microsoft.com/office/drawing/2014/main" id="{2E0C51E6-00F6-A9DB-75F7-6896F70D4932}"/>
              </a:ext>
            </a:extLst>
          </p:cNvPr>
          <p:cNvPicPr>
            <a:picLocks noChangeAspect="1"/>
          </p:cNvPicPr>
          <p:nvPr userDrawn="1"/>
        </p:nvPicPr>
        <p:blipFill>
          <a:blip r:embed="rId2"/>
          <a:stretch>
            <a:fillRect/>
          </a:stretch>
        </p:blipFill>
        <p:spPr>
          <a:xfrm>
            <a:off x="9245221" y="6129573"/>
            <a:ext cx="2946779" cy="726603"/>
          </a:xfrm>
          <a:prstGeom prst="rect">
            <a:avLst/>
          </a:prstGeom>
        </p:spPr>
      </p:pic>
    </p:spTree>
    <p:extLst>
      <p:ext uri="{BB962C8B-B14F-4D97-AF65-F5344CB8AC3E}">
        <p14:creationId xmlns:p14="http://schemas.microsoft.com/office/powerpoint/2010/main" val="2137399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5BD0CA-4C9B-53FA-1EE7-5A7E4064F667}"/>
              </a:ext>
            </a:extLst>
          </p:cNvPr>
          <p:cNvSpPr/>
          <p:nvPr userDrawn="1"/>
        </p:nvSpPr>
        <p:spPr>
          <a:xfrm>
            <a:off x="0" y="0"/>
            <a:ext cx="520810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stained glass window&#10;&#10;Description automatically generated">
            <a:extLst>
              <a:ext uri="{FF2B5EF4-FFF2-40B4-BE49-F238E27FC236}">
                <a16:creationId xmlns:a16="http://schemas.microsoft.com/office/drawing/2014/main" id="{5B41EEDD-42C8-797A-DD87-B6ADD2ED4F07}"/>
              </a:ext>
            </a:extLst>
          </p:cNvPr>
          <p:cNvPicPr>
            <a:picLocks noChangeAspect="1"/>
          </p:cNvPicPr>
          <p:nvPr userDrawn="1"/>
        </p:nvPicPr>
        <p:blipFill rotWithShape="1">
          <a:blip r:embed="rId2"/>
          <a:srcRect b="20490"/>
          <a:stretch/>
        </p:blipFill>
        <p:spPr>
          <a:xfrm>
            <a:off x="717963" y="0"/>
            <a:ext cx="3707296" cy="5498757"/>
          </a:xfrm>
          <a:prstGeom prst="rect">
            <a:avLst/>
          </a:prstGeom>
        </p:spPr>
      </p:pic>
      <p:sp>
        <p:nvSpPr>
          <p:cNvPr id="14" name="Title 1">
            <a:extLst>
              <a:ext uri="{FF2B5EF4-FFF2-40B4-BE49-F238E27FC236}">
                <a16:creationId xmlns:a16="http://schemas.microsoft.com/office/drawing/2014/main" id="{F0F1495C-89A9-DBA2-1662-636722F80320}"/>
              </a:ext>
            </a:extLst>
          </p:cNvPr>
          <p:cNvSpPr>
            <a:spLocks noGrp="1"/>
          </p:cNvSpPr>
          <p:nvPr>
            <p:ph type="ctrTitle"/>
          </p:nvPr>
        </p:nvSpPr>
        <p:spPr>
          <a:xfrm>
            <a:off x="5545263" y="1907554"/>
            <a:ext cx="6168941" cy="1724755"/>
          </a:xfrm>
        </p:spPr>
        <p:txBody>
          <a:bodyPr anchor="b">
            <a:normAutofit/>
          </a:bodyPr>
          <a:lstStyle>
            <a:lvl1pPr algn="l">
              <a:defRPr sz="4000" b="1">
                <a:solidFill>
                  <a:schemeClr val="bg1"/>
                </a:solidFill>
                <a:latin typeface="+mn-lt"/>
              </a:defRPr>
            </a:lvl1pPr>
          </a:lstStyle>
          <a:p>
            <a:r>
              <a:rPr lang="en-US" dirty="0"/>
              <a:t>Click to edit Master title style</a:t>
            </a:r>
          </a:p>
        </p:txBody>
      </p:sp>
      <p:sp>
        <p:nvSpPr>
          <p:cNvPr id="15" name="Subtitle 2">
            <a:extLst>
              <a:ext uri="{FF2B5EF4-FFF2-40B4-BE49-F238E27FC236}">
                <a16:creationId xmlns:a16="http://schemas.microsoft.com/office/drawing/2014/main" id="{07DC70A0-6E43-07BF-AEFD-2EDA22A63681}"/>
              </a:ext>
            </a:extLst>
          </p:cNvPr>
          <p:cNvSpPr>
            <a:spLocks noGrp="1"/>
          </p:cNvSpPr>
          <p:nvPr>
            <p:ph type="subTitle" idx="1"/>
          </p:nvPr>
        </p:nvSpPr>
        <p:spPr>
          <a:xfrm>
            <a:off x="5548577" y="3632309"/>
            <a:ext cx="626621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7" name="Rectangle 16">
            <a:extLst>
              <a:ext uri="{FF2B5EF4-FFF2-40B4-BE49-F238E27FC236}">
                <a16:creationId xmlns:a16="http://schemas.microsoft.com/office/drawing/2014/main" id="{F52CEFFB-782C-6ADD-24CB-30AAF7A513A0}"/>
              </a:ext>
            </a:extLst>
          </p:cNvPr>
          <p:cNvSpPr/>
          <p:nvPr userDrawn="1"/>
        </p:nvSpPr>
        <p:spPr>
          <a:xfrm>
            <a:off x="-1" y="5498757"/>
            <a:ext cx="5208105" cy="13592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text, plate, tableware, dishware&#10;&#10;Description automatically generated">
            <a:extLst>
              <a:ext uri="{FF2B5EF4-FFF2-40B4-BE49-F238E27FC236}">
                <a16:creationId xmlns:a16="http://schemas.microsoft.com/office/drawing/2014/main" id="{DBD02E46-DF85-6517-B270-F2C31486461F}"/>
              </a:ext>
            </a:extLst>
          </p:cNvPr>
          <p:cNvPicPr>
            <a:picLocks noChangeAspect="1"/>
          </p:cNvPicPr>
          <p:nvPr userDrawn="1"/>
        </p:nvPicPr>
        <p:blipFill>
          <a:blip r:embed="rId3"/>
          <a:stretch>
            <a:fillRect/>
          </a:stretch>
        </p:blipFill>
        <p:spPr>
          <a:xfrm>
            <a:off x="792105" y="5721314"/>
            <a:ext cx="3707296" cy="914128"/>
          </a:xfrm>
          <a:prstGeom prst="rect">
            <a:avLst/>
          </a:prstGeom>
        </p:spPr>
      </p:pic>
    </p:spTree>
    <p:extLst>
      <p:ext uri="{BB962C8B-B14F-4D97-AF65-F5344CB8AC3E}">
        <p14:creationId xmlns:p14="http://schemas.microsoft.com/office/powerpoint/2010/main" val="1469131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893EB07-8B7F-E557-EA88-C3CC9C45B5DC}"/>
              </a:ext>
            </a:extLst>
          </p:cNvPr>
          <p:cNvSpPr/>
          <p:nvPr userDrawn="1"/>
        </p:nvSpPr>
        <p:spPr>
          <a:xfrm>
            <a:off x="0" y="0"/>
            <a:ext cx="520810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stained glass window&#10;&#10;Description automatically generated">
            <a:extLst>
              <a:ext uri="{FF2B5EF4-FFF2-40B4-BE49-F238E27FC236}">
                <a16:creationId xmlns:a16="http://schemas.microsoft.com/office/drawing/2014/main" id="{56FF5AC6-1CF9-C58E-B43C-6A18C11D7C13}"/>
              </a:ext>
            </a:extLst>
          </p:cNvPr>
          <p:cNvPicPr>
            <a:picLocks noChangeAspect="1"/>
          </p:cNvPicPr>
          <p:nvPr userDrawn="1"/>
        </p:nvPicPr>
        <p:blipFill rotWithShape="1">
          <a:blip r:embed="rId2"/>
          <a:srcRect t="8922" b="20490"/>
          <a:stretch/>
        </p:blipFill>
        <p:spPr>
          <a:xfrm>
            <a:off x="9257" y="-1"/>
            <a:ext cx="5208105" cy="6858001"/>
          </a:xfrm>
          <a:prstGeom prst="rect">
            <a:avLst/>
          </a:prstGeom>
        </p:spPr>
      </p:pic>
      <p:sp>
        <p:nvSpPr>
          <p:cNvPr id="10" name="Title 1">
            <a:extLst>
              <a:ext uri="{FF2B5EF4-FFF2-40B4-BE49-F238E27FC236}">
                <a16:creationId xmlns:a16="http://schemas.microsoft.com/office/drawing/2014/main" id="{0212AA83-E286-B7CF-2644-B29EE7ADCE05}"/>
              </a:ext>
            </a:extLst>
          </p:cNvPr>
          <p:cNvSpPr>
            <a:spLocks noGrp="1"/>
          </p:cNvSpPr>
          <p:nvPr>
            <p:ph type="ctrTitle"/>
          </p:nvPr>
        </p:nvSpPr>
        <p:spPr>
          <a:xfrm>
            <a:off x="5545263" y="1907554"/>
            <a:ext cx="6168941" cy="1724755"/>
          </a:xfrm>
        </p:spPr>
        <p:txBody>
          <a:bodyPr anchor="b">
            <a:normAutofit/>
          </a:bodyPr>
          <a:lstStyle>
            <a:lvl1pPr algn="l">
              <a:defRPr sz="4000" b="1" baseline="0">
                <a:solidFill>
                  <a:schemeClr val="bg1"/>
                </a:solidFill>
                <a:latin typeface="+mn-lt"/>
              </a:defRPr>
            </a:lvl1pPr>
          </a:lstStyle>
          <a:p>
            <a:r>
              <a:rPr lang="en-US" dirty="0"/>
              <a:t>Click to edit Master title style</a:t>
            </a:r>
          </a:p>
        </p:txBody>
      </p:sp>
      <p:sp>
        <p:nvSpPr>
          <p:cNvPr id="11" name="Subtitle 2">
            <a:extLst>
              <a:ext uri="{FF2B5EF4-FFF2-40B4-BE49-F238E27FC236}">
                <a16:creationId xmlns:a16="http://schemas.microsoft.com/office/drawing/2014/main" id="{FD6DBDA6-6C39-32DB-1181-BD59A8492E00}"/>
              </a:ext>
            </a:extLst>
          </p:cNvPr>
          <p:cNvSpPr>
            <a:spLocks noGrp="1"/>
          </p:cNvSpPr>
          <p:nvPr>
            <p:ph type="subTitle" idx="1"/>
          </p:nvPr>
        </p:nvSpPr>
        <p:spPr>
          <a:xfrm>
            <a:off x="5548577" y="3632309"/>
            <a:ext cx="6266217"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Rectangle 11">
            <a:extLst>
              <a:ext uri="{FF2B5EF4-FFF2-40B4-BE49-F238E27FC236}">
                <a16:creationId xmlns:a16="http://schemas.microsoft.com/office/drawing/2014/main" id="{9493232F-7105-68F1-9C16-4C4230E9D952}"/>
              </a:ext>
            </a:extLst>
          </p:cNvPr>
          <p:cNvSpPr/>
          <p:nvPr userDrawn="1"/>
        </p:nvSpPr>
        <p:spPr>
          <a:xfrm>
            <a:off x="-1" y="5498757"/>
            <a:ext cx="12192001" cy="13592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text, plate, tableware, dishware&#10;&#10;Description automatically generated">
            <a:extLst>
              <a:ext uri="{FF2B5EF4-FFF2-40B4-BE49-F238E27FC236}">
                <a16:creationId xmlns:a16="http://schemas.microsoft.com/office/drawing/2014/main" id="{3FDE01F5-E376-1A18-8E88-8120A4C9757C}"/>
              </a:ext>
            </a:extLst>
          </p:cNvPr>
          <p:cNvPicPr>
            <a:picLocks noChangeAspect="1"/>
          </p:cNvPicPr>
          <p:nvPr userDrawn="1"/>
        </p:nvPicPr>
        <p:blipFill>
          <a:blip r:embed="rId3"/>
          <a:stretch>
            <a:fillRect/>
          </a:stretch>
        </p:blipFill>
        <p:spPr>
          <a:xfrm>
            <a:off x="792105" y="5721314"/>
            <a:ext cx="3707296" cy="914128"/>
          </a:xfrm>
          <a:prstGeom prst="rect">
            <a:avLst/>
          </a:prstGeom>
        </p:spPr>
      </p:pic>
    </p:spTree>
    <p:extLst>
      <p:ext uri="{BB962C8B-B14F-4D97-AF65-F5344CB8AC3E}">
        <p14:creationId xmlns:p14="http://schemas.microsoft.com/office/powerpoint/2010/main" val="1688175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34A0-A698-A9AF-F4B6-A1EE8D9878A1}"/>
              </a:ext>
            </a:extLst>
          </p:cNvPr>
          <p:cNvSpPr>
            <a:spLocks noGrp="1"/>
          </p:cNvSpPr>
          <p:nvPr>
            <p:ph type="title"/>
          </p:nvPr>
        </p:nvSpPr>
        <p:spPr>
          <a:xfrm>
            <a:off x="839788" y="365125"/>
            <a:ext cx="10515600" cy="1325563"/>
          </a:xfrm>
        </p:spPr>
        <p:txBody>
          <a:bodyPr>
            <a:normAutofit/>
          </a:bodyPr>
          <a:lstStyle>
            <a:lvl1pPr>
              <a:defRPr sz="6000" b="1">
                <a:solidFill>
                  <a:schemeClr val="bg1"/>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1DF9827C-B2B2-DFD1-9D45-7925EB0BCB90}"/>
              </a:ext>
            </a:extLst>
          </p:cNvPr>
          <p:cNvSpPr>
            <a:spLocks noGrp="1"/>
          </p:cNvSpPr>
          <p:nvPr>
            <p:ph type="body" idx="1"/>
          </p:nvPr>
        </p:nvSpPr>
        <p:spPr>
          <a:xfrm>
            <a:off x="839788" y="1681163"/>
            <a:ext cx="5157787" cy="823912"/>
          </a:xfrm>
        </p:spPr>
        <p:txBody>
          <a:bodyPr anchor="b"/>
          <a:lstStyle>
            <a:lvl1pPr marL="0" indent="0">
              <a:buNone/>
              <a:defRPr sz="24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594B589-B49F-6976-EDED-0F125AD1360B}"/>
              </a:ext>
            </a:extLst>
          </p:cNvPr>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A picture containing text, plate, tableware, dishware&#10;&#10;Description automatically generated">
            <a:extLst>
              <a:ext uri="{FF2B5EF4-FFF2-40B4-BE49-F238E27FC236}">
                <a16:creationId xmlns:a16="http://schemas.microsoft.com/office/drawing/2014/main" id="{12D6A610-A878-214E-C904-3E38CDC1F724}"/>
              </a:ext>
            </a:extLst>
          </p:cNvPr>
          <p:cNvPicPr>
            <a:picLocks noChangeAspect="1"/>
          </p:cNvPicPr>
          <p:nvPr userDrawn="1"/>
        </p:nvPicPr>
        <p:blipFill>
          <a:blip r:embed="rId2"/>
          <a:stretch>
            <a:fillRect/>
          </a:stretch>
        </p:blipFill>
        <p:spPr>
          <a:xfrm>
            <a:off x="9245221" y="6129573"/>
            <a:ext cx="2946779" cy="726603"/>
          </a:xfrm>
          <a:prstGeom prst="rect">
            <a:avLst/>
          </a:prstGeom>
        </p:spPr>
      </p:pic>
    </p:spTree>
    <p:extLst>
      <p:ext uri="{BB962C8B-B14F-4D97-AF65-F5344CB8AC3E}">
        <p14:creationId xmlns:p14="http://schemas.microsoft.com/office/powerpoint/2010/main" val="4188751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E4765-BF99-BB59-086E-89BC677DD930}"/>
              </a:ext>
            </a:extLst>
          </p:cNvPr>
          <p:cNvSpPr>
            <a:spLocks noGrp="1"/>
          </p:cNvSpPr>
          <p:nvPr>
            <p:ph type="title"/>
          </p:nvPr>
        </p:nvSpPr>
        <p:spPr>
          <a:ln w="6350">
            <a:noFill/>
          </a:ln>
        </p:spPr>
        <p:txBody>
          <a:bodyPr>
            <a:noAutofit/>
          </a:bodyPr>
          <a:lstStyle>
            <a:lvl1pPr>
              <a:defRPr sz="6000" b="1">
                <a:ln w="6350">
                  <a:noFill/>
                </a:ln>
                <a:solidFill>
                  <a:schemeClr val="bg1"/>
                </a:solidFill>
                <a:latin typeface="+mn-lt"/>
              </a:defRPr>
            </a:lvl1pPr>
          </a:lstStyle>
          <a:p>
            <a:r>
              <a:rPr lang="en-US" dirty="0"/>
              <a:t>Click to edit Master title style</a:t>
            </a:r>
          </a:p>
        </p:txBody>
      </p:sp>
      <p:pic>
        <p:nvPicPr>
          <p:cNvPr id="6" name="Picture 5" descr="A picture containing text, plate, tableware, dishware&#10;&#10;Description automatically generated">
            <a:extLst>
              <a:ext uri="{FF2B5EF4-FFF2-40B4-BE49-F238E27FC236}">
                <a16:creationId xmlns:a16="http://schemas.microsoft.com/office/drawing/2014/main" id="{2E0C51E6-00F6-A9DB-75F7-6896F70D4932}"/>
              </a:ext>
            </a:extLst>
          </p:cNvPr>
          <p:cNvPicPr>
            <a:picLocks noChangeAspect="1"/>
          </p:cNvPicPr>
          <p:nvPr userDrawn="1"/>
        </p:nvPicPr>
        <p:blipFill>
          <a:blip r:embed="rId2"/>
          <a:stretch>
            <a:fillRect/>
          </a:stretch>
        </p:blipFill>
        <p:spPr>
          <a:xfrm>
            <a:off x="9245221" y="6129573"/>
            <a:ext cx="2946779" cy="726603"/>
          </a:xfrm>
          <a:prstGeom prst="rect">
            <a:avLst/>
          </a:prstGeom>
        </p:spPr>
      </p:pic>
    </p:spTree>
    <p:extLst>
      <p:ext uri="{BB962C8B-B14F-4D97-AF65-F5344CB8AC3E}">
        <p14:creationId xmlns:p14="http://schemas.microsoft.com/office/powerpoint/2010/main" val="983895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35AEAFA-93AA-ED89-733A-EBFF3CFC4554}"/>
              </a:ext>
            </a:extLst>
          </p:cNvPr>
          <p:cNvSpPr/>
          <p:nvPr userDrawn="1"/>
        </p:nvSpPr>
        <p:spPr>
          <a:xfrm>
            <a:off x="1112108" y="0"/>
            <a:ext cx="11079893"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A2355501-83D8-7F03-555F-0CB2674CF655}"/>
              </a:ext>
            </a:extLst>
          </p:cNvPr>
          <p:cNvSpPr>
            <a:spLocks noGrp="1"/>
          </p:cNvSpPr>
          <p:nvPr>
            <p:ph type="title"/>
          </p:nvPr>
        </p:nvSpPr>
        <p:spPr>
          <a:xfrm>
            <a:off x="2112534" y="760542"/>
            <a:ext cx="10515600" cy="1325563"/>
          </a:xfrm>
        </p:spPr>
        <p:txBody>
          <a:bodyPr/>
          <a:lstStyle/>
          <a:p>
            <a:r>
              <a:rPr lang="en-US"/>
              <a:t>Click to edit Master title style</a:t>
            </a:r>
          </a:p>
        </p:txBody>
      </p:sp>
      <p:sp>
        <p:nvSpPr>
          <p:cNvPr id="5" name="Text Placeholder 2">
            <a:extLst>
              <a:ext uri="{FF2B5EF4-FFF2-40B4-BE49-F238E27FC236}">
                <a16:creationId xmlns:a16="http://schemas.microsoft.com/office/drawing/2014/main" id="{E4574831-2AC4-677D-8B5C-18159BF9878D}"/>
              </a:ext>
            </a:extLst>
          </p:cNvPr>
          <p:cNvSpPr>
            <a:spLocks noGrp="1"/>
          </p:cNvSpPr>
          <p:nvPr>
            <p:ph type="body" idx="1"/>
          </p:nvPr>
        </p:nvSpPr>
        <p:spPr>
          <a:xfrm>
            <a:off x="2112534" y="207658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a:extLst>
              <a:ext uri="{FF2B5EF4-FFF2-40B4-BE49-F238E27FC236}">
                <a16:creationId xmlns:a16="http://schemas.microsoft.com/office/drawing/2014/main" id="{4B1B229C-1AF6-F0C0-0FB2-A54D61CFB078}"/>
              </a:ext>
            </a:extLst>
          </p:cNvPr>
          <p:cNvSpPr>
            <a:spLocks noGrp="1"/>
          </p:cNvSpPr>
          <p:nvPr>
            <p:ph sz="half" idx="2"/>
          </p:nvPr>
        </p:nvSpPr>
        <p:spPr>
          <a:xfrm>
            <a:off x="2112534" y="2900492"/>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cture containing text, plate, tableware, dishware&#10;&#10;Description automatically generated">
            <a:extLst>
              <a:ext uri="{FF2B5EF4-FFF2-40B4-BE49-F238E27FC236}">
                <a16:creationId xmlns:a16="http://schemas.microsoft.com/office/drawing/2014/main" id="{9E2A1250-3EEC-E851-9A3B-00401FD70A8D}"/>
              </a:ext>
            </a:extLst>
          </p:cNvPr>
          <p:cNvPicPr>
            <a:picLocks noChangeAspect="1"/>
          </p:cNvPicPr>
          <p:nvPr userDrawn="1"/>
        </p:nvPicPr>
        <p:blipFill>
          <a:blip r:embed="rId2"/>
          <a:stretch>
            <a:fillRect/>
          </a:stretch>
        </p:blipFill>
        <p:spPr>
          <a:xfrm>
            <a:off x="9245221" y="6129573"/>
            <a:ext cx="2946779" cy="726603"/>
          </a:xfrm>
          <a:prstGeom prst="rect">
            <a:avLst/>
          </a:prstGeom>
        </p:spPr>
      </p:pic>
    </p:spTree>
    <p:extLst>
      <p:ext uri="{BB962C8B-B14F-4D97-AF65-F5344CB8AC3E}">
        <p14:creationId xmlns:p14="http://schemas.microsoft.com/office/powerpoint/2010/main" val="470041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5BD0CA-4C9B-53FA-1EE7-5A7E4064F667}"/>
              </a:ext>
            </a:extLst>
          </p:cNvPr>
          <p:cNvSpPr/>
          <p:nvPr userDrawn="1"/>
        </p:nvSpPr>
        <p:spPr>
          <a:xfrm>
            <a:off x="0" y="0"/>
            <a:ext cx="520810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stained glass window&#10;&#10;Description automatically generated">
            <a:extLst>
              <a:ext uri="{FF2B5EF4-FFF2-40B4-BE49-F238E27FC236}">
                <a16:creationId xmlns:a16="http://schemas.microsoft.com/office/drawing/2014/main" id="{5B41EEDD-42C8-797A-DD87-B6ADD2ED4F07}"/>
              </a:ext>
            </a:extLst>
          </p:cNvPr>
          <p:cNvPicPr>
            <a:picLocks noChangeAspect="1"/>
          </p:cNvPicPr>
          <p:nvPr userDrawn="1"/>
        </p:nvPicPr>
        <p:blipFill rotWithShape="1">
          <a:blip r:embed="rId2"/>
          <a:srcRect b="20490"/>
          <a:stretch/>
        </p:blipFill>
        <p:spPr>
          <a:xfrm>
            <a:off x="717963" y="0"/>
            <a:ext cx="3707296" cy="5498757"/>
          </a:xfrm>
          <a:prstGeom prst="rect">
            <a:avLst/>
          </a:prstGeom>
        </p:spPr>
      </p:pic>
      <p:sp>
        <p:nvSpPr>
          <p:cNvPr id="14" name="Title 1">
            <a:extLst>
              <a:ext uri="{FF2B5EF4-FFF2-40B4-BE49-F238E27FC236}">
                <a16:creationId xmlns:a16="http://schemas.microsoft.com/office/drawing/2014/main" id="{F0F1495C-89A9-DBA2-1662-636722F80320}"/>
              </a:ext>
            </a:extLst>
          </p:cNvPr>
          <p:cNvSpPr>
            <a:spLocks noGrp="1"/>
          </p:cNvSpPr>
          <p:nvPr>
            <p:ph type="ctrTitle"/>
          </p:nvPr>
        </p:nvSpPr>
        <p:spPr>
          <a:xfrm>
            <a:off x="5545263" y="1907554"/>
            <a:ext cx="6168941" cy="1724755"/>
          </a:xfrm>
        </p:spPr>
        <p:txBody>
          <a:bodyPr anchor="b">
            <a:normAutofit/>
          </a:bodyPr>
          <a:lstStyle>
            <a:lvl1pPr algn="l">
              <a:defRPr sz="4000" b="1">
                <a:solidFill>
                  <a:schemeClr val="bg1"/>
                </a:solidFill>
                <a:latin typeface="+mn-lt"/>
              </a:defRPr>
            </a:lvl1pPr>
          </a:lstStyle>
          <a:p>
            <a:r>
              <a:rPr lang="en-US" dirty="0"/>
              <a:t>Click to edit Master title style</a:t>
            </a:r>
          </a:p>
        </p:txBody>
      </p:sp>
      <p:sp>
        <p:nvSpPr>
          <p:cNvPr id="15" name="Subtitle 2">
            <a:extLst>
              <a:ext uri="{FF2B5EF4-FFF2-40B4-BE49-F238E27FC236}">
                <a16:creationId xmlns:a16="http://schemas.microsoft.com/office/drawing/2014/main" id="{07DC70A0-6E43-07BF-AEFD-2EDA22A63681}"/>
              </a:ext>
            </a:extLst>
          </p:cNvPr>
          <p:cNvSpPr>
            <a:spLocks noGrp="1"/>
          </p:cNvSpPr>
          <p:nvPr>
            <p:ph type="subTitle" idx="1"/>
          </p:nvPr>
        </p:nvSpPr>
        <p:spPr>
          <a:xfrm>
            <a:off x="5548577" y="3632309"/>
            <a:ext cx="626621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7" name="Rectangle 16">
            <a:extLst>
              <a:ext uri="{FF2B5EF4-FFF2-40B4-BE49-F238E27FC236}">
                <a16:creationId xmlns:a16="http://schemas.microsoft.com/office/drawing/2014/main" id="{F52CEFFB-782C-6ADD-24CB-30AAF7A513A0}"/>
              </a:ext>
            </a:extLst>
          </p:cNvPr>
          <p:cNvSpPr/>
          <p:nvPr userDrawn="1"/>
        </p:nvSpPr>
        <p:spPr>
          <a:xfrm>
            <a:off x="-1" y="5498757"/>
            <a:ext cx="5208105" cy="13592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text, plate, tableware, dishware&#10;&#10;Description automatically generated">
            <a:extLst>
              <a:ext uri="{FF2B5EF4-FFF2-40B4-BE49-F238E27FC236}">
                <a16:creationId xmlns:a16="http://schemas.microsoft.com/office/drawing/2014/main" id="{DBD02E46-DF85-6517-B270-F2C31486461F}"/>
              </a:ext>
            </a:extLst>
          </p:cNvPr>
          <p:cNvPicPr>
            <a:picLocks noChangeAspect="1"/>
          </p:cNvPicPr>
          <p:nvPr userDrawn="1"/>
        </p:nvPicPr>
        <p:blipFill>
          <a:blip r:embed="rId3"/>
          <a:stretch>
            <a:fillRect/>
          </a:stretch>
        </p:blipFill>
        <p:spPr>
          <a:xfrm>
            <a:off x="792105" y="5721314"/>
            <a:ext cx="3707296" cy="914128"/>
          </a:xfrm>
          <a:prstGeom prst="rect">
            <a:avLst/>
          </a:prstGeom>
        </p:spPr>
      </p:pic>
    </p:spTree>
    <p:extLst>
      <p:ext uri="{BB962C8B-B14F-4D97-AF65-F5344CB8AC3E}">
        <p14:creationId xmlns:p14="http://schemas.microsoft.com/office/powerpoint/2010/main" val="247478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893EB07-8B7F-E557-EA88-C3CC9C45B5DC}"/>
              </a:ext>
            </a:extLst>
          </p:cNvPr>
          <p:cNvSpPr/>
          <p:nvPr userDrawn="1"/>
        </p:nvSpPr>
        <p:spPr>
          <a:xfrm>
            <a:off x="0" y="0"/>
            <a:ext cx="520810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stained glass window&#10;&#10;Description automatically generated">
            <a:extLst>
              <a:ext uri="{FF2B5EF4-FFF2-40B4-BE49-F238E27FC236}">
                <a16:creationId xmlns:a16="http://schemas.microsoft.com/office/drawing/2014/main" id="{56FF5AC6-1CF9-C58E-B43C-6A18C11D7C13}"/>
              </a:ext>
            </a:extLst>
          </p:cNvPr>
          <p:cNvPicPr>
            <a:picLocks noChangeAspect="1"/>
          </p:cNvPicPr>
          <p:nvPr userDrawn="1"/>
        </p:nvPicPr>
        <p:blipFill rotWithShape="1">
          <a:blip r:embed="rId2"/>
          <a:srcRect t="8922" b="20490"/>
          <a:stretch/>
        </p:blipFill>
        <p:spPr>
          <a:xfrm>
            <a:off x="9257" y="-1"/>
            <a:ext cx="5208105" cy="6858001"/>
          </a:xfrm>
          <a:prstGeom prst="rect">
            <a:avLst/>
          </a:prstGeom>
        </p:spPr>
      </p:pic>
      <p:sp>
        <p:nvSpPr>
          <p:cNvPr id="10" name="Title 1">
            <a:extLst>
              <a:ext uri="{FF2B5EF4-FFF2-40B4-BE49-F238E27FC236}">
                <a16:creationId xmlns:a16="http://schemas.microsoft.com/office/drawing/2014/main" id="{0212AA83-E286-B7CF-2644-B29EE7ADCE05}"/>
              </a:ext>
            </a:extLst>
          </p:cNvPr>
          <p:cNvSpPr>
            <a:spLocks noGrp="1"/>
          </p:cNvSpPr>
          <p:nvPr>
            <p:ph type="ctrTitle"/>
          </p:nvPr>
        </p:nvSpPr>
        <p:spPr>
          <a:xfrm>
            <a:off x="5545263" y="1907554"/>
            <a:ext cx="6168941" cy="1724755"/>
          </a:xfrm>
        </p:spPr>
        <p:txBody>
          <a:bodyPr anchor="b">
            <a:normAutofit/>
          </a:bodyPr>
          <a:lstStyle>
            <a:lvl1pPr algn="l">
              <a:defRPr sz="4000" b="1">
                <a:solidFill>
                  <a:schemeClr val="tx1"/>
                </a:solidFill>
                <a:latin typeface="+mn-lt"/>
              </a:defRPr>
            </a:lvl1pPr>
          </a:lstStyle>
          <a:p>
            <a:r>
              <a:rPr lang="en-US" dirty="0"/>
              <a:t>Click to edit Master title style</a:t>
            </a:r>
          </a:p>
        </p:txBody>
      </p:sp>
      <p:sp>
        <p:nvSpPr>
          <p:cNvPr id="11" name="Subtitle 2">
            <a:extLst>
              <a:ext uri="{FF2B5EF4-FFF2-40B4-BE49-F238E27FC236}">
                <a16:creationId xmlns:a16="http://schemas.microsoft.com/office/drawing/2014/main" id="{FD6DBDA6-6C39-32DB-1181-BD59A8492E00}"/>
              </a:ext>
            </a:extLst>
          </p:cNvPr>
          <p:cNvSpPr>
            <a:spLocks noGrp="1"/>
          </p:cNvSpPr>
          <p:nvPr>
            <p:ph type="subTitle" idx="1"/>
          </p:nvPr>
        </p:nvSpPr>
        <p:spPr>
          <a:xfrm>
            <a:off x="5548577" y="3632309"/>
            <a:ext cx="6266217"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Rectangle 11">
            <a:extLst>
              <a:ext uri="{FF2B5EF4-FFF2-40B4-BE49-F238E27FC236}">
                <a16:creationId xmlns:a16="http://schemas.microsoft.com/office/drawing/2014/main" id="{9493232F-7105-68F1-9C16-4C4230E9D952}"/>
              </a:ext>
            </a:extLst>
          </p:cNvPr>
          <p:cNvSpPr/>
          <p:nvPr userDrawn="1"/>
        </p:nvSpPr>
        <p:spPr>
          <a:xfrm>
            <a:off x="-1" y="5498757"/>
            <a:ext cx="12192001" cy="13592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text, plate, tableware, dishware&#10;&#10;Description automatically generated">
            <a:extLst>
              <a:ext uri="{FF2B5EF4-FFF2-40B4-BE49-F238E27FC236}">
                <a16:creationId xmlns:a16="http://schemas.microsoft.com/office/drawing/2014/main" id="{3FDE01F5-E376-1A18-8E88-8120A4C9757C}"/>
              </a:ext>
            </a:extLst>
          </p:cNvPr>
          <p:cNvPicPr>
            <a:picLocks noChangeAspect="1"/>
          </p:cNvPicPr>
          <p:nvPr userDrawn="1"/>
        </p:nvPicPr>
        <p:blipFill>
          <a:blip r:embed="rId3"/>
          <a:stretch>
            <a:fillRect/>
          </a:stretch>
        </p:blipFill>
        <p:spPr>
          <a:xfrm>
            <a:off x="792105" y="5721314"/>
            <a:ext cx="3707296" cy="914128"/>
          </a:xfrm>
          <a:prstGeom prst="rect">
            <a:avLst/>
          </a:prstGeom>
        </p:spPr>
      </p:pic>
    </p:spTree>
    <p:extLst>
      <p:ext uri="{BB962C8B-B14F-4D97-AF65-F5344CB8AC3E}">
        <p14:creationId xmlns:p14="http://schemas.microsoft.com/office/powerpoint/2010/main" val="2724931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34A0-A698-A9AF-F4B6-A1EE8D9878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F9827C-B2B2-DFD1-9D45-7925EB0BCB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94B589-B49F-6976-EDED-0F125AD136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cture containing text, plate, tableware, dishware&#10;&#10;Description automatically generated">
            <a:extLst>
              <a:ext uri="{FF2B5EF4-FFF2-40B4-BE49-F238E27FC236}">
                <a16:creationId xmlns:a16="http://schemas.microsoft.com/office/drawing/2014/main" id="{12D6A610-A878-214E-C904-3E38CDC1F724}"/>
              </a:ext>
            </a:extLst>
          </p:cNvPr>
          <p:cNvPicPr>
            <a:picLocks noChangeAspect="1"/>
          </p:cNvPicPr>
          <p:nvPr userDrawn="1"/>
        </p:nvPicPr>
        <p:blipFill>
          <a:blip r:embed="rId2"/>
          <a:stretch>
            <a:fillRect/>
          </a:stretch>
        </p:blipFill>
        <p:spPr>
          <a:xfrm>
            <a:off x="9245221" y="6129573"/>
            <a:ext cx="2946779" cy="726603"/>
          </a:xfrm>
          <a:prstGeom prst="rect">
            <a:avLst/>
          </a:prstGeom>
        </p:spPr>
      </p:pic>
    </p:spTree>
    <p:extLst>
      <p:ext uri="{BB962C8B-B14F-4D97-AF65-F5344CB8AC3E}">
        <p14:creationId xmlns:p14="http://schemas.microsoft.com/office/powerpoint/2010/main" val="2837901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0C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9CBA43-18B2-1740-3216-A77B117B51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F3F7DF9-533F-AB35-A85A-6E085D7D8A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7639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Lst>
  <p:txStyles>
    <p:title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0C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9CBA43-18B2-1740-3216-A77B117B51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3F7DF9-533F-AB35-A85A-6E085D7D8A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95492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3AC4F-3DCF-D20D-BFAE-B3BF30DBBCA8}"/>
              </a:ext>
            </a:extLst>
          </p:cNvPr>
          <p:cNvSpPr>
            <a:spLocks noGrp="1"/>
          </p:cNvSpPr>
          <p:nvPr>
            <p:ph type="ctrTitle"/>
          </p:nvPr>
        </p:nvSpPr>
        <p:spPr/>
        <p:txBody>
          <a:bodyPr/>
          <a:lstStyle/>
          <a:p>
            <a:r>
              <a:rPr lang="en-US" dirty="0">
                <a:ln w="1270">
                  <a:noFill/>
                </a:ln>
                <a:solidFill>
                  <a:schemeClr val="bg1"/>
                </a:solidFill>
              </a:rPr>
              <a:t>The 68</a:t>
            </a:r>
            <a:r>
              <a:rPr lang="en-US" baseline="30000" dirty="0">
                <a:ln w="1270">
                  <a:noFill/>
                </a:ln>
                <a:solidFill>
                  <a:schemeClr val="bg1"/>
                </a:solidFill>
              </a:rPr>
              <a:t>th</a:t>
            </a:r>
            <a:r>
              <a:rPr lang="en-US" dirty="0">
                <a:ln w="1270">
                  <a:noFill/>
                </a:ln>
                <a:solidFill>
                  <a:schemeClr val="bg1"/>
                </a:solidFill>
              </a:rPr>
              <a:t> Regular Convention</a:t>
            </a:r>
          </a:p>
        </p:txBody>
      </p:sp>
      <p:sp>
        <p:nvSpPr>
          <p:cNvPr id="3" name="Subtitle 2">
            <a:extLst>
              <a:ext uri="{FF2B5EF4-FFF2-40B4-BE49-F238E27FC236}">
                <a16:creationId xmlns:a16="http://schemas.microsoft.com/office/drawing/2014/main" id="{D19D50EC-D6BE-0DCF-ACC2-E2E0791A4B51}"/>
              </a:ext>
            </a:extLst>
          </p:cNvPr>
          <p:cNvSpPr>
            <a:spLocks noGrp="1"/>
          </p:cNvSpPr>
          <p:nvPr>
            <p:ph type="subTitle" idx="1"/>
          </p:nvPr>
        </p:nvSpPr>
        <p:spPr/>
        <p:txBody>
          <a:bodyPr>
            <a:normAutofit/>
          </a:bodyPr>
          <a:lstStyle/>
          <a:p>
            <a:r>
              <a:rPr lang="en-US" dirty="0"/>
              <a:t>The Lutheran Church—Missouri Synod</a:t>
            </a:r>
          </a:p>
          <a:p>
            <a:endParaRPr lang="en-US" dirty="0"/>
          </a:p>
          <a:p>
            <a:endParaRPr lang="en-US" dirty="0"/>
          </a:p>
          <a:p>
            <a:endParaRPr lang="en-US" dirty="0"/>
          </a:p>
        </p:txBody>
      </p:sp>
    </p:spTree>
    <p:extLst>
      <p:ext uri="{BB962C8B-B14F-4D97-AF65-F5344CB8AC3E}">
        <p14:creationId xmlns:p14="http://schemas.microsoft.com/office/powerpoint/2010/main" val="1451505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9343-71A9-C94E-A779-3F2D43779962}"/>
              </a:ext>
            </a:extLst>
          </p:cNvPr>
          <p:cNvSpPr>
            <a:spLocks noGrp="1"/>
          </p:cNvSpPr>
          <p:nvPr>
            <p:ph type="title"/>
          </p:nvPr>
        </p:nvSpPr>
        <p:spPr>
          <a:xfrm>
            <a:off x="839788" y="365125"/>
            <a:ext cx="11449748" cy="1325563"/>
          </a:xfrm>
        </p:spPr>
        <p:txBody>
          <a:bodyPr>
            <a:noAutofit/>
          </a:bodyPr>
          <a:lstStyle/>
          <a:p>
            <a:r>
              <a:rPr lang="en-US" b="1" dirty="0">
                <a:solidFill>
                  <a:schemeClr val="bg1"/>
                </a:solidFill>
                <a:latin typeface="+mn-lt"/>
              </a:rPr>
              <a:t>Conditions of LCMS Membership</a:t>
            </a:r>
            <a:endParaRPr lang="en-US" b="1" dirty="0">
              <a:latin typeface="+mn-lt"/>
            </a:endParaRPr>
          </a:p>
        </p:txBody>
      </p:sp>
      <p:sp>
        <p:nvSpPr>
          <p:cNvPr id="4" name="Content Placeholder 3">
            <a:extLst>
              <a:ext uri="{FF2B5EF4-FFF2-40B4-BE49-F238E27FC236}">
                <a16:creationId xmlns:a16="http://schemas.microsoft.com/office/drawing/2014/main" id="{E6540AB7-98C3-98A8-C981-7EC6D8E5DD54}"/>
              </a:ext>
            </a:extLst>
          </p:cNvPr>
          <p:cNvSpPr>
            <a:spLocks noGrp="1"/>
          </p:cNvSpPr>
          <p:nvPr>
            <p:ph sz="half" idx="2"/>
          </p:nvPr>
        </p:nvSpPr>
        <p:spPr>
          <a:xfrm>
            <a:off x="839788" y="2505075"/>
            <a:ext cx="10645968" cy="3684588"/>
          </a:xfrm>
        </p:spPr>
        <p:txBody>
          <a:bodyPr>
            <a:normAutofit/>
          </a:bodyPr>
          <a:lstStyle/>
          <a:p>
            <a:pPr>
              <a:lnSpc>
                <a:spcPct val="170000"/>
              </a:lnSpc>
            </a:pPr>
            <a:r>
              <a:rPr lang="en-US" sz="2800" dirty="0">
                <a:solidFill>
                  <a:schemeClr val="bg1"/>
                </a:solidFill>
              </a:rPr>
              <a:t>Acceptance of the confessional basis of Article II.</a:t>
            </a:r>
          </a:p>
          <a:p>
            <a:pPr>
              <a:lnSpc>
                <a:spcPct val="170000"/>
              </a:lnSpc>
            </a:pPr>
            <a:r>
              <a:rPr lang="en-US" sz="2800" dirty="0">
                <a:solidFill>
                  <a:schemeClr val="bg1"/>
                </a:solidFill>
              </a:rPr>
              <a:t>Renunciation of unionism and syncretism of every description</a:t>
            </a:r>
          </a:p>
          <a:p>
            <a:pPr>
              <a:lnSpc>
                <a:spcPct val="170000"/>
              </a:lnSpc>
            </a:pPr>
            <a:r>
              <a:rPr lang="en-US" sz="2800" dirty="0">
                <a:solidFill>
                  <a:schemeClr val="bg1"/>
                </a:solidFill>
              </a:rPr>
              <a:t>Regular call of pastors, teachers, and other church workers</a:t>
            </a:r>
          </a:p>
          <a:p>
            <a:endParaRPr lang="en-US" dirty="0"/>
          </a:p>
        </p:txBody>
      </p:sp>
      <p:sp>
        <p:nvSpPr>
          <p:cNvPr id="7" name="Text Placeholder 2">
            <a:extLst>
              <a:ext uri="{FF2B5EF4-FFF2-40B4-BE49-F238E27FC236}">
                <a16:creationId xmlns:a16="http://schemas.microsoft.com/office/drawing/2014/main" id="{6FAD71FD-17E1-08A9-C5D5-B7F7FA006034}"/>
              </a:ext>
            </a:extLst>
          </p:cNvPr>
          <p:cNvSpPr>
            <a:spLocks noGrp="1"/>
          </p:cNvSpPr>
          <p:nvPr>
            <p:ph type="body" idx="1"/>
          </p:nvPr>
        </p:nvSpPr>
        <p:spPr>
          <a:xfrm>
            <a:off x="839788" y="1681163"/>
            <a:ext cx="5157787" cy="823912"/>
          </a:xfrm>
        </p:spPr>
        <p:txBody>
          <a:bodyPr/>
          <a:lstStyle/>
          <a:p>
            <a:r>
              <a:rPr lang="en-US" i="1" dirty="0">
                <a:solidFill>
                  <a:schemeClr val="tx1"/>
                </a:solidFill>
              </a:rPr>
              <a:t>Article VI, LCMS Constitution</a:t>
            </a:r>
          </a:p>
        </p:txBody>
      </p:sp>
    </p:spTree>
    <p:extLst>
      <p:ext uri="{BB962C8B-B14F-4D97-AF65-F5344CB8AC3E}">
        <p14:creationId xmlns:p14="http://schemas.microsoft.com/office/powerpoint/2010/main" val="453425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9343-71A9-C94E-A779-3F2D43779962}"/>
              </a:ext>
            </a:extLst>
          </p:cNvPr>
          <p:cNvSpPr>
            <a:spLocks noGrp="1"/>
          </p:cNvSpPr>
          <p:nvPr>
            <p:ph type="title"/>
          </p:nvPr>
        </p:nvSpPr>
        <p:spPr/>
        <p:txBody>
          <a:bodyPr>
            <a:normAutofit/>
          </a:bodyPr>
          <a:lstStyle/>
          <a:p>
            <a:r>
              <a:rPr lang="en-US" sz="6000" b="1" dirty="0">
                <a:solidFill>
                  <a:schemeClr val="bg1"/>
                </a:solidFill>
                <a:latin typeface="+mn-lt"/>
              </a:rPr>
              <a:t>LCMS Membership </a:t>
            </a:r>
            <a:r>
              <a:rPr lang="en-US" sz="4400" b="1" dirty="0">
                <a:solidFill>
                  <a:schemeClr val="bg1"/>
                </a:solidFill>
                <a:latin typeface="+mn-lt"/>
              </a:rPr>
              <a:t>(continued)</a:t>
            </a:r>
            <a:endParaRPr lang="en-US" sz="4400" b="1" dirty="0">
              <a:latin typeface="+mn-lt"/>
            </a:endParaRPr>
          </a:p>
        </p:txBody>
      </p:sp>
      <p:sp>
        <p:nvSpPr>
          <p:cNvPr id="4" name="Content Placeholder 3">
            <a:extLst>
              <a:ext uri="{FF2B5EF4-FFF2-40B4-BE49-F238E27FC236}">
                <a16:creationId xmlns:a16="http://schemas.microsoft.com/office/drawing/2014/main" id="{E6540AB7-98C3-98A8-C981-7EC6D8E5DD54}"/>
              </a:ext>
            </a:extLst>
          </p:cNvPr>
          <p:cNvSpPr>
            <a:spLocks noGrp="1"/>
          </p:cNvSpPr>
          <p:nvPr>
            <p:ph sz="half" idx="2"/>
          </p:nvPr>
        </p:nvSpPr>
        <p:spPr>
          <a:xfrm>
            <a:off x="839788" y="2505074"/>
            <a:ext cx="10645968" cy="4184483"/>
          </a:xfrm>
        </p:spPr>
        <p:txBody>
          <a:bodyPr>
            <a:normAutofit/>
          </a:bodyPr>
          <a:lstStyle/>
          <a:p>
            <a:pPr>
              <a:lnSpc>
                <a:spcPct val="150000"/>
              </a:lnSpc>
            </a:pPr>
            <a:r>
              <a:rPr lang="en-US" sz="2800" dirty="0">
                <a:solidFill>
                  <a:schemeClr val="bg1"/>
                </a:solidFill>
              </a:rPr>
              <a:t>Regular election of lay delegates by the congregations</a:t>
            </a:r>
          </a:p>
          <a:p>
            <a:pPr>
              <a:lnSpc>
                <a:spcPct val="150000"/>
              </a:lnSpc>
            </a:pPr>
            <a:r>
              <a:rPr lang="en-US" sz="2800" dirty="0">
                <a:solidFill>
                  <a:schemeClr val="bg1"/>
                </a:solidFill>
              </a:rPr>
              <a:t>Exclusive use of doctrinally pure agenda, hymnbooks, and catechisms in church and school</a:t>
            </a:r>
          </a:p>
          <a:p>
            <a:pPr>
              <a:lnSpc>
                <a:spcPct val="150000"/>
              </a:lnSpc>
            </a:pPr>
            <a:r>
              <a:rPr lang="en-US" sz="2800" dirty="0">
                <a:solidFill>
                  <a:schemeClr val="bg1"/>
                </a:solidFill>
              </a:rPr>
              <a:t>Congregation’s constitution contains nothing contrary to Scripture and the Confessions</a:t>
            </a:r>
          </a:p>
          <a:p>
            <a:endParaRPr lang="en-US" dirty="0"/>
          </a:p>
        </p:txBody>
      </p:sp>
      <p:sp>
        <p:nvSpPr>
          <p:cNvPr id="7" name="Text Placeholder 2">
            <a:extLst>
              <a:ext uri="{FF2B5EF4-FFF2-40B4-BE49-F238E27FC236}">
                <a16:creationId xmlns:a16="http://schemas.microsoft.com/office/drawing/2014/main" id="{6FAD71FD-17E1-08A9-C5D5-B7F7FA006034}"/>
              </a:ext>
            </a:extLst>
          </p:cNvPr>
          <p:cNvSpPr>
            <a:spLocks noGrp="1"/>
          </p:cNvSpPr>
          <p:nvPr>
            <p:ph type="body" idx="1"/>
          </p:nvPr>
        </p:nvSpPr>
        <p:spPr>
          <a:xfrm>
            <a:off x="839788" y="1681163"/>
            <a:ext cx="5157787" cy="823912"/>
          </a:xfrm>
        </p:spPr>
        <p:txBody>
          <a:bodyPr/>
          <a:lstStyle/>
          <a:p>
            <a:r>
              <a:rPr lang="en-US" i="1" dirty="0">
                <a:solidFill>
                  <a:schemeClr val="tx1"/>
                </a:solidFill>
              </a:rPr>
              <a:t>Article VI, LCMS Constitution</a:t>
            </a:r>
          </a:p>
        </p:txBody>
      </p:sp>
    </p:spTree>
    <p:extLst>
      <p:ext uri="{BB962C8B-B14F-4D97-AF65-F5344CB8AC3E}">
        <p14:creationId xmlns:p14="http://schemas.microsoft.com/office/powerpoint/2010/main" val="2606479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26F4-4544-0AE1-8F4F-389E185CB1B1}"/>
              </a:ext>
            </a:extLst>
          </p:cNvPr>
          <p:cNvSpPr>
            <a:spLocks noGrp="1"/>
          </p:cNvSpPr>
          <p:nvPr>
            <p:ph type="title"/>
          </p:nvPr>
        </p:nvSpPr>
        <p:spPr>
          <a:xfrm>
            <a:off x="838200" y="2766218"/>
            <a:ext cx="10515600" cy="1325563"/>
          </a:xfrm>
        </p:spPr>
        <p:txBody>
          <a:bodyPr>
            <a:normAutofit/>
          </a:bodyPr>
          <a:lstStyle/>
          <a:p>
            <a:pPr algn="ctr"/>
            <a:r>
              <a:rPr lang="en-US" sz="6000" b="1" dirty="0">
                <a:solidFill>
                  <a:schemeClr val="bg1"/>
                </a:solidFill>
                <a:latin typeface="+mn-lt"/>
              </a:rPr>
              <a:t>Confession of the LCMS</a:t>
            </a:r>
          </a:p>
        </p:txBody>
      </p:sp>
    </p:spTree>
    <p:extLst>
      <p:ext uri="{BB962C8B-B14F-4D97-AF65-F5344CB8AC3E}">
        <p14:creationId xmlns:p14="http://schemas.microsoft.com/office/powerpoint/2010/main" val="4032271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9343-71A9-C94E-A779-3F2D43779962}"/>
              </a:ext>
            </a:extLst>
          </p:cNvPr>
          <p:cNvSpPr>
            <a:spLocks noGrp="1"/>
          </p:cNvSpPr>
          <p:nvPr>
            <p:ph type="title"/>
          </p:nvPr>
        </p:nvSpPr>
        <p:spPr>
          <a:ln w="1270">
            <a:noFill/>
          </a:ln>
        </p:spPr>
        <p:txBody>
          <a:bodyPr>
            <a:normAutofit/>
          </a:bodyPr>
          <a:lstStyle/>
          <a:p>
            <a:pPr defTabSz="914400">
              <a:spcAft>
                <a:spcPts val="600"/>
              </a:spcAft>
            </a:pPr>
            <a:r>
              <a:rPr lang="en-US" sz="6000" b="1" dirty="0">
                <a:ln w="1270">
                  <a:noFill/>
                </a:ln>
                <a:solidFill>
                  <a:schemeClr val="bg1"/>
                </a:solidFill>
                <a:latin typeface="+mn-lt"/>
              </a:rPr>
              <a:t>Confession of the LCMS</a:t>
            </a:r>
            <a:endParaRPr lang="en-US" sz="6000" b="1" dirty="0">
              <a:ln w="1270">
                <a:noFill/>
              </a:ln>
              <a:latin typeface="+mn-lt"/>
            </a:endParaRPr>
          </a:p>
        </p:txBody>
      </p:sp>
      <p:sp>
        <p:nvSpPr>
          <p:cNvPr id="4" name="Content Placeholder 3">
            <a:extLst>
              <a:ext uri="{FF2B5EF4-FFF2-40B4-BE49-F238E27FC236}">
                <a16:creationId xmlns:a16="http://schemas.microsoft.com/office/drawing/2014/main" id="{E6540AB7-98C3-98A8-C981-7EC6D8E5DD54}"/>
              </a:ext>
            </a:extLst>
          </p:cNvPr>
          <p:cNvSpPr>
            <a:spLocks noGrp="1"/>
          </p:cNvSpPr>
          <p:nvPr>
            <p:ph sz="half" idx="2"/>
          </p:nvPr>
        </p:nvSpPr>
        <p:spPr>
          <a:xfrm>
            <a:off x="839788" y="2505075"/>
            <a:ext cx="10668271" cy="3684588"/>
          </a:xfrm>
        </p:spPr>
        <p:txBody>
          <a:bodyPr>
            <a:normAutofit/>
          </a:bodyPr>
          <a:lstStyle/>
          <a:p>
            <a:pPr>
              <a:lnSpc>
                <a:spcPct val="150000"/>
              </a:lnSpc>
            </a:pPr>
            <a:r>
              <a:rPr lang="en-US" sz="2800" b="1" dirty="0">
                <a:solidFill>
                  <a:schemeClr val="bg1"/>
                </a:solidFill>
              </a:rPr>
              <a:t>The Scriptures of the Old and the New Testament as the written Word of God and the only rule and norm of faith and of practice.</a:t>
            </a:r>
          </a:p>
          <a:p>
            <a:pPr>
              <a:lnSpc>
                <a:spcPct val="150000"/>
              </a:lnSpc>
            </a:pPr>
            <a:r>
              <a:rPr lang="en-US" sz="2800" b="1" dirty="0">
                <a:solidFill>
                  <a:schemeClr val="bg1"/>
                </a:solidFill>
              </a:rPr>
              <a:t>All the Symbolical Books of the Evangelical Lutheran Church as a true and unadulterated statement and exposition of the Word of God.</a:t>
            </a:r>
          </a:p>
          <a:p>
            <a:pPr>
              <a:lnSpc>
                <a:spcPct val="150000"/>
              </a:lnSpc>
            </a:pPr>
            <a:r>
              <a:rPr lang="en-US" sz="2800" b="1" dirty="0">
                <a:solidFill>
                  <a:schemeClr val="bg1"/>
                </a:solidFill>
              </a:rPr>
              <a:t>Apostles’, Nicene and Athanasian Creeds</a:t>
            </a:r>
          </a:p>
          <a:p>
            <a:endParaRPr lang="en-US" dirty="0"/>
          </a:p>
        </p:txBody>
      </p:sp>
      <p:sp>
        <p:nvSpPr>
          <p:cNvPr id="5" name="Text Placeholder 2">
            <a:extLst>
              <a:ext uri="{FF2B5EF4-FFF2-40B4-BE49-F238E27FC236}">
                <a16:creationId xmlns:a16="http://schemas.microsoft.com/office/drawing/2014/main" id="{C44E402A-4F75-C26E-49CE-2EDEEA9A0272}"/>
              </a:ext>
            </a:extLst>
          </p:cNvPr>
          <p:cNvSpPr>
            <a:spLocks noGrp="1"/>
          </p:cNvSpPr>
          <p:nvPr>
            <p:ph type="body" idx="1"/>
          </p:nvPr>
        </p:nvSpPr>
        <p:spPr>
          <a:xfrm>
            <a:off x="836612" y="1681163"/>
            <a:ext cx="5157787" cy="823912"/>
          </a:xfrm>
        </p:spPr>
        <p:txBody>
          <a:bodyPr/>
          <a:lstStyle/>
          <a:p>
            <a:r>
              <a:rPr lang="en-US" i="1" dirty="0">
                <a:solidFill>
                  <a:schemeClr val="tx1"/>
                </a:solidFill>
              </a:rPr>
              <a:t>Article II, LCMS Constitution</a:t>
            </a:r>
          </a:p>
        </p:txBody>
      </p:sp>
    </p:spTree>
    <p:extLst>
      <p:ext uri="{BB962C8B-B14F-4D97-AF65-F5344CB8AC3E}">
        <p14:creationId xmlns:p14="http://schemas.microsoft.com/office/powerpoint/2010/main" val="729355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AB34B-6E66-677B-91E9-4BE63CDB663C}"/>
              </a:ext>
            </a:extLst>
          </p:cNvPr>
          <p:cNvSpPr>
            <a:spLocks noGrp="1"/>
          </p:cNvSpPr>
          <p:nvPr>
            <p:ph type="title"/>
          </p:nvPr>
        </p:nvSpPr>
        <p:spPr/>
        <p:txBody>
          <a:bodyPr/>
          <a:lstStyle/>
          <a:p>
            <a:r>
              <a:rPr lang="en-US" b="1" dirty="0">
                <a:solidFill>
                  <a:schemeClr val="bg1"/>
                </a:solidFill>
                <a:latin typeface="+mn-lt"/>
              </a:rPr>
              <a:t>Confession</a:t>
            </a:r>
            <a:r>
              <a:rPr lang="en-US" sz="8000" b="1" dirty="0">
                <a:solidFill>
                  <a:schemeClr val="bg1"/>
                </a:solidFill>
                <a:latin typeface="+mn-lt"/>
              </a:rPr>
              <a:t> </a:t>
            </a:r>
            <a:r>
              <a:rPr lang="en-US" sz="4400" b="1" dirty="0">
                <a:solidFill>
                  <a:schemeClr val="bg1"/>
                </a:solidFill>
              </a:rPr>
              <a:t>(continued)</a:t>
            </a:r>
            <a:endParaRPr lang="en-US" sz="4400" b="1" dirty="0"/>
          </a:p>
        </p:txBody>
      </p:sp>
      <p:sp>
        <p:nvSpPr>
          <p:cNvPr id="4" name="Content Placeholder 3">
            <a:extLst>
              <a:ext uri="{FF2B5EF4-FFF2-40B4-BE49-F238E27FC236}">
                <a16:creationId xmlns:a16="http://schemas.microsoft.com/office/drawing/2014/main" id="{8535025D-90E2-35AC-9739-E29E24F4396D}"/>
              </a:ext>
            </a:extLst>
          </p:cNvPr>
          <p:cNvSpPr>
            <a:spLocks noGrp="1"/>
          </p:cNvSpPr>
          <p:nvPr>
            <p:ph sz="half" idx="2"/>
          </p:nvPr>
        </p:nvSpPr>
        <p:spPr>
          <a:xfrm>
            <a:off x="839788" y="2212466"/>
            <a:ext cx="10679422" cy="4432173"/>
          </a:xfrm>
        </p:spPr>
        <p:txBody>
          <a:bodyPr>
            <a:normAutofit/>
          </a:bodyPr>
          <a:lstStyle/>
          <a:p>
            <a:pPr>
              <a:lnSpc>
                <a:spcPct val="150000"/>
              </a:lnSpc>
            </a:pPr>
            <a:r>
              <a:rPr lang="en-US" sz="3000" b="1" dirty="0">
                <a:solidFill>
                  <a:schemeClr val="bg1"/>
                </a:solidFill>
              </a:rPr>
              <a:t>Unaltered Augsburg Confession</a:t>
            </a:r>
          </a:p>
          <a:p>
            <a:pPr>
              <a:lnSpc>
                <a:spcPct val="150000"/>
              </a:lnSpc>
            </a:pPr>
            <a:r>
              <a:rPr lang="en-US" sz="3000" b="1" dirty="0">
                <a:solidFill>
                  <a:schemeClr val="bg1"/>
                </a:solidFill>
              </a:rPr>
              <a:t>Apology of the Augsburg Confession</a:t>
            </a:r>
          </a:p>
          <a:p>
            <a:pPr>
              <a:lnSpc>
                <a:spcPct val="150000"/>
              </a:lnSpc>
            </a:pPr>
            <a:r>
              <a:rPr lang="en-US" sz="3000" b="1" dirty="0">
                <a:solidFill>
                  <a:schemeClr val="bg1"/>
                </a:solidFill>
              </a:rPr>
              <a:t>Smalcald Articles</a:t>
            </a:r>
          </a:p>
          <a:p>
            <a:pPr>
              <a:lnSpc>
                <a:spcPct val="150000"/>
              </a:lnSpc>
            </a:pPr>
            <a:r>
              <a:rPr lang="en-US" sz="3000" b="1" dirty="0">
                <a:solidFill>
                  <a:schemeClr val="bg1"/>
                </a:solidFill>
              </a:rPr>
              <a:t>Luther’s Small &amp; Large Catechism</a:t>
            </a:r>
          </a:p>
          <a:p>
            <a:pPr>
              <a:lnSpc>
                <a:spcPct val="150000"/>
              </a:lnSpc>
            </a:pPr>
            <a:r>
              <a:rPr lang="en-US" sz="3000" b="1" dirty="0">
                <a:solidFill>
                  <a:schemeClr val="bg1"/>
                </a:solidFill>
              </a:rPr>
              <a:t>Formula of Concord</a:t>
            </a:r>
          </a:p>
          <a:p>
            <a:endParaRPr lang="en-US" dirty="0"/>
          </a:p>
        </p:txBody>
      </p:sp>
      <p:sp>
        <p:nvSpPr>
          <p:cNvPr id="5" name="Text Placeholder 2">
            <a:extLst>
              <a:ext uri="{FF2B5EF4-FFF2-40B4-BE49-F238E27FC236}">
                <a16:creationId xmlns:a16="http://schemas.microsoft.com/office/drawing/2014/main" id="{5B29F15D-9BA7-7FD6-78D9-28A64389F852}"/>
              </a:ext>
            </a:extLst>
          </p:cNvPr>
          <p:cNvSpPr>
            <a:spLocks noGrp="1"/>
          </p:cNvSpPr>
          <p:nvPr>
            <p:ph type="body" idx="1"/>
          </p:nvPr>
        </p:nvSpPr>
        <p:spPr>
          <a:xfrm>
            <a:off x="938213" y="1388555"/>
            <a:ext cx="5157787" cy="823912"/>
          </a:xfrm>
        </p:spPr>
        <p:txBody>
          <a:bodyPr/>
          <a:lstStyle/>
          <a:p>
            <a:r>
              <a:rPr lang="en-US" i="1" dirty="0">
                <a:solidFill>
                  <a:schemeClr val="tx1"/>
                </a:solidFill>
              </a:rPr>
              <a:t>Article II, LCMS Constitution</a:t>
            </a:r>
          </a:p>
        </p:txBody>
      </p:sp>
      <p:pic>
        <p:nvPicPr>
          <p:cNvPr id="1026" name="Picture 2" descr="Concordia: The Lutheran Confessions-A Reader's Edition of the Book of  Concord - 2nd edition - Concordia Publishing House">
            <a:extLst>
              <a:ext uri="{FF2B5EF4-FFF2-40B4-BE49-F238E27FC236}">
                <a16:creationId xmlns:a16="http://schemas.microsoft.com/office/drawing/2014/main" id="{D9C12C70-9C06-CEB2-A0D9-7C9B135E7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6100" y="0"/>
            <a:ext cx="4025900" cy="5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106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26F4-4544-0AE1-8F4F-389E185CB1B1}"/>
              </a:ext>
            </a:extLst>
          </p:cNvPr>
          <p:cNvSpPr>
            <a:spLocks noGrp="1"/>
          </p:cNvSpPr>
          <p:nvPr>
            <p:ph type="title"/>
          </p:nvPr>
        </p:nvSpPr>
        <p:spPr>
          <a:xfrm>
            <a:off x="434898" y="2766218"/>
            <a:ext cx="10918902" cy="1325563"/>
          </a:xfrm>
        </p:spPr>
        <p:txBody>
          <a:bodyPr>
            <a:noAutofit/>
          </a:bodyPr>
          <a:lstStyle/>
          <a:p>
            <a:pPr algn="ctr"/>
            <a:r>
              <a:rPr lang="en-US" sz="6000" b="1" dirty="0">
                <a:solidFill>
                  <a:schemeClr val="bg1"/>
                </a:solidFill>
                <a:latin typeface="+mn-lt"/>
              </a:rPr>
              <a:t>Objectives of the Synod</a:t>
            </a:r>
          </a:p>
        </p:txBody>
      </p:sp>
    </p:spTree>
    <p:extLst>
      <p:ext uri="{BB962C8B-B14F-4D97-AF65-F5344CB8AC3E}">
        <p14:creationId xmlns:p14="http://schemas.microsoft.com/office/powerpoint/2010/main" val="3265467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9343-71A9-C94E-A779-3F2D43779962}"/>
              </a:ext>
            </a:extLst>
          </p:cNvPr>
          <p:cNvSpPr>
            <a:spLocks noGrp="1"/>
          </p:cNvSpPr>
          <p:nvPr>
            <p:ph type="title"/>
          </p:nvPr>
        </p:nvSpPr>
        <p:spPr/>
        <p:txBody>
          <a:bodyPr>
            <a:normAutofit/>
          </a:bodyPr>
          <a:lstStyle/>
          <a:p>
            <a:r>
              <a:rPr lang="en-US" sz="6000" b="1" kern="1200" dirty="0">
                <a:solidFill>
                  <a:schemeClr val="bg1"/>
                </a:solidFill>
                <a:latin typeface="Helvetica" pitchFamily="2" charset="0"/>
              </a:rPr>
              <a:t>Objectives of the LCMS</a:t>
            </a:r>
            <a:endParaRPr lang="en-US" sz="6000" b="1" dirty="0">
              <a:latin typeface="Helvetica" pitchFamily="2" charset="0"/>
            </a:endParaRPr>
          </a:p>
        </p:txBody>
      </p:sp>
      <p:sp>
        <p:nvSpPr>
          <p:cNvPr id="3" name="Text Placeholder 2">
            <a:extLst>
              <a:ext uri="{FF2B5EF4-FFF2-40B4-BE49-F238E27FC236}">
                <a16:creationId xmlns:a16="http://schemas.microsoft.com/office/drawing/2014/main" id="{BF24D2AE-3F80-A053-5F78-9969D87E62C2}"/>
              </a:ext>
            </a:extLst>
          </p:cNvPr>
          <p:cNvSpPr>
            <a:spLocks noGrp="1"/>
          </p:cNvSpPr>
          <p:nvPr>
            <p:ph type="body" idx="1"/>
          </p:nvPr>
        </p:nvSpPr>
        <p:spPr>
          <a:xfrm>
            <a:off x="836612" y="1364171"/>
            <a:ext cx="5157787" cy="823912"/>
          </a:xfrm>
        </p:spPr>
        <p:txBody>
          <a:bodyPr/>
          <a:lstStyle/>
          <a:p>
            <a:r>
              <a:rPr lang="en-US" i="1" dirty="0">
                <a:solidFill>
                  <a:schemeClr val="tx1"/>
                </a:solidFill>
              </a:rPr>
              <a:t>Article III, LCMS Constitution</a:t>
            </a:r>
          </a:p>
        </p:txBody>
      </p:sp>
      <p:sp>
        <p:nvSpPr>
          <p:cNvPr id="4" name="Content Placeholder 3">
            <a:extLst>
              <a:ext uri="{FF2B5EF4-FFF2-40B4-BE49-F238E27FC236}">
                <a16:creationId xmlns:a16="http://schemas.microsoft.com/office/drawing/2014/main" id="{E6540AB7-98C3-98A8-C981-7EC6D8E5DD54}"/>
              </a:ext>
            </a:extLst>
          </p:cNvPr>
          <p:cNvSpPr>
            <a:spLocks noGrp="1"/>
          </p:cNvSpPr>
          <p:nvPr>
            <p:ph sz="half" idx="2"/>
          </p:nvPr>
        </p:nvSpPr>
        <p:spPr>
          <a:xfrm>
            <a:off x="839788" y="2072640"/>
            <a:ext cx="10657119" cy="4584191"/>
          </a:xfrm>
        </p:spPr>
        <p:txBody>
          <a:bodyPr>
            <a:normAutofit lnSpcReduction="10000"/>
          </a:bodyPr>
          <a:lstStyle/>
          <a:p>
            <a:pPr marL="514350" indent="-228600" defTabSz="914400">
              <a:lnSpc>
                <a:spcPct val="150000"/>
              </a:lnSpc>
            </a:pPr>
            <a:r>
              <a:rPr lang="en-US" sz="3000" b="1" dirty="0">
                <a:solidFill>
                  <a:schemeClr val="bg1"/>
                </a:solidFill>
              </a:rPr>
              <a:t>Conserve and promote the unity of the true faith</a:t>
            </a:r>
          </a:p>
          <a:p>
            <a:pPr marL="514350" indent="-228600" defTabSz="914400">
              <a:lnSpc>
                <a:spcPct val="150000"/>
              </a:lnSpc>
            </a:pPr>
            <a:r>
              <a:rPr lang="en-US" sz="3000" b="1" dirty="0">
                <a:solidFill>
                  <a:schemeClr val="bg1"/>
                </a:solidFill>
              </a:rPr>
              <a:t>Work toward fellowship with other Christian church bodies</a:t>
            </a:r>
          </a:p>
          <a:p>
            <a:pPr marL="514350" indent="-228600" defTabSz="914400">
              <a:lnSpc>
                <a:spcPct val="150000"/>
              </a:lnSpc>
            </a:pPr>
            <a:r>
              <a:rPr lang="en-US" sz="3000" b="1" dirty="0">
                <a:solidFill>
                  <a:schemeClr val="bg1"/>
                </a:solidFill>
              </a:rPr>
              <a:t>Provide united defense against schism, sectarianism, and heresy</a:t>
            </a:r>
          </a:p>
          <a:p>
            <a:pPr marL="514350" indent="-228600" defTabSz="914400">
              <a:lnSpc>
                <a:spcPct val="150000"/>
              </a:lnSpc>
            </a:pPr>
            <a:r>
              <a:rPr lang="en-US" sz="3000" b="1" dirty="0">
                <a:solidFill>
                  <a:schemeClr val="bg1"/>
                </a:solidFill>
              </a:rPr>
              <a:t>Strengthen congregations and their members in giving bold witness</a:t>
            </a:r>
          </a:p>
          <a:p>
            <a:endParaRPr lang="en-US" dirty="0"/>
          </a:p>
        </p:txBody>
      </p:sp>
    </p:spTree>
    <p:extLst>
      <p:ext uri="{BB962C8B-B14F-4D97-AF65-F5344CB8AC3E}">
        <p14:creationId xmlns:p14="http://schemas.microsoft.com/office/powerpoint/2010/main" val="757946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9343-71A9-C94E-A779-3F2D43779962}"/>
              </a:ext>
            </a:extLst>
          </p:cNvPr>
          <p:cNvSpPr>
            <a:spLocks noGrp="1"/>
          </p:cNvSpPr>
          <p:nvPr>
            <p:ph type="title"/>
          </p:nvPr>
        </p:nvSpPr>
        <p:spPr/>
        <p:txBody>
          <a:bodyPr>
            <a:normAutofit/>
          </a:bodyPr>
          <a:lstStyle/>
          <a:p>
            <a:r>
              <a:rPr lang="en-US" sz="6000" b="1" kern="1200" dirty="0">
                <a:solidFill>
                  <a:schemeClr val="bg1"/>
                </a:solidFill>
              </a:rPr>
              <a:t>Objectives </a:t>
            </a:r>
            <a:r>
              <a:rPr lang="en-US" sz="4400" b="1" kern="1200" dirty="0">
                <a:solidFill>
                  <a:schemeClr val="bg1"/>
                </a:solidFill>
              </a:rPr>
              <a:t>(continued)</a:t>
            </a:r>
            <a:endParaRPr lang="en-US" sz="4400" b="1" dirty="0"/>
          </a:p>
        </p:txBody>
      </p:sp>
      <p:sp>
        <p:nvSpPr>
          <p:cNvPr id="3" name="Text Placeholder 2">
            <a:extLst>
              <a:ext uri="{FF2B5EF4-FFF2-40B4-BE49-F238E27FC236}">
                <a16:creationId xmlns:a16="http://schemas.microsoft.com/office/drawing/2014/main" id="{BF24D2AE-3F80-A053-5F78-9969D87E62C2}"/>
              </a:ext>
            </a:extLst>
          </p:cNvPr>
          <p:cNvSpPr>
            <a:spLocks noGrp="1"/>
          </p:cNvSpPr>
          <p:nvPr>
            <p:ph type="body" idx="1"/>
          </p:nvPr>
        </p:nvSpPr>
        <p:spPr/>
        <p:txBody>
          <a:bodyPr/>
          <a:lstStyle/>
          <a:p>
            <a:r>
              <a:rPr lang="en-US" i="1" dirty="0">
                <a:solidFill>
                  <a:schemeClr val="tx1"/>
                </a:solidFill>
              </a:rPr>
              <a:t>Article III, LCMS Constitution</a:t>
            </a:r>
          </a:p>
        </p:txBody>
      </p:sp>
      <p:sp>
        <p:nvSpPr>
          <p:cNvPr id="4" name="Content Placeholder 3">
            <a:extLst>
              <a:ext uri="{FF2B5EF4-FFF2-40B4-BE49-F238E27FC236}">
                <a16:creationId xmlns:a16="http://schemas.microsoft.com/office/drawing/2014/main" id="{E6540AB7-98C3-98A8-C981-7EC6D8E5DD54}"/>
              </a:ext>
            </a:extLst>
          </p:cNvPr>
          <p:cNvSpPr>
            <a:spLocks noGrp="1"/>
          </p:cNvSpPr>
          <p:nvPr>
            <p:ph sz="half" idx="2"/>
          </p:nvPr>
        </p:nvSpPr>
        <p:spPr>
          <a:xfrm>
            <a:off x="839788" y="2505075"/>
            <a:ext cx="10634817" cy="3684588"/>
          </a:xfrm>
        </p:spPr>
        <p:txBody>
          <a:bodyPr>
            <a:normAutofit/>
          </a:bodyPr>
          <a:lstStyle/>
          <a:p>
            <a:pPr marL="514350" indent="-228600" defTabSz="914400">
              <a:lnSpc>
                <a:spcPct val="150000"/>
              </a:lnSpc>
            </a:pPr>
            <a:r>
              <a:rPr lang="en-US" sz="2800" b="1" dirty="0">
                <a:solidFill>
                  <a:schemeClr val="bg1"/>
                </a:solidFill>
              </a:rPr>
              <a:t>Recruit and train pastors, teachers, church workers</a:t>
            </a:r>
          </a:p>
          <a:p>
            <a:pPr marL="514350" indent="-228600" defTabSz="914400">
              <a:lnSpc>
                <a:spcPct val="150000"/>
              </a:lnSpc>
            </a:pPr>
            <a:r>
              <a:rPr lang="en-US" sz="2800" b="1" dirty="0">
                <a:solidFill>
                  <a:schemeClr val="bg1"/>
                </a:solidFill>
              </a:rPr>
              <a:t>Provide opportunities for members to show mercy to others</a:t>
            </a:r>
          </a:p>
          <a:p>
            <a:pPr marL="514350" indent="-228600" defTabSz="914400">
              <a:lnSpc>
                <a:spcPct val="150000"/>
              </a:lnSpc>
            </a:pPr>
            <a:r>
              <a:rPr lang="en-US" sz="2800" b="1" dirty="0">
                <a:solidFill>
                  <a:schemeClr val="bg1"/>
                </a:solidFill>
              </a:rPr>
              <a:t>Aid congregations to develop and support Christian education, schools, institutions</a:t>
            </a:r>
          </a:p>
          <a:p>
            <a:endParaRPr lang="en-US" dirty="0"/>
          </a:p>
        </p:txBody>
      </p:sp>
    </p:spTree>
    <p:extLst>
      <p:ext uri="{BB962C8B-B14F-4D97-AF65-F5344CB8AC3E}">
        <p14:creationId xmlns:p14="http://schemas.microsoft.com/office/powerpoint/2010/main" val="4159511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9343-71A9-C94E-A779-3F2D43779962}"/>
              </a:ext>
            </a:extLst>
          </p:cNvPr>
          <p:cNvSpPr>
            <a:spLocks noGrp="1"/>
          </p:cNvSpPr>
          <p:nvPr>
            <p:ph type="title"/>
          </p:nvPr>
        </p:nvSpPr>
        <p:spPr/>
        <p:txBody>
          <a:bodyPr>
            <a:normAutofit/>
          </a:bodyPr>
          <a:lstStyle/>
          <a:p>
            <a:r>
              <a:rPr lang="en-US" sz="6000" b="1" kern="1200" dirty="0">
                <a:solidFill>
                  <a:schemeClr val="bg1"/>
                </a:solidFill>
              </a:rPr>
              <a:t>Objectives</a:t>
            </a:r>
            <a:r>
              <a:rPr lang="en-US" sz="6000" b="1" kern="1200" dirty="0">
                <a:solidFill>
                  <a:schemeClr val="bg1"/>
                </a:solidFill>
                <a:latin typeface="Helvetica" pitchFamily="2" charset="0"/>
              </a:rPr>
              <a:t> </a:t>
            </a:r>
            <a:r>
              <a:rPr lang="en-US" sz="4400" b="1" kern="1200" dirty="0">
                <a:solidFill>
                  <a:schemeClr val="bg1"/>
                </a:solidFill>
              </a:rPr>
              <a:t>(continued)</a:t>
            </a:r>
            <a:endParaRPr lang="en-US" sz="4400" b="1" dirty="0"/>
          </a:p>
        </p:txBody>
      </p:sp>
      <p:sp>
        <p:nvSpPr>
          <p:cNvPr id="3" name="Text Placeholder 2">
            <a:extLst>
              <a:ext uri="{FF2B5EF4-FFF2-40B4-BE49-F238E27FC236}">
                <a16:creationId xmlns:a16="http://schemas.microsoft.com/office/drawing/2014/main" id="{BF24D2AE-3F80-A053-5F78-9969D87E62C2}"/>
              </a:ext>
            </a:extLst>
          </p:cNvPr>
          <p:cNvSpPr>
            <a:spLocks noGrp="1"/>
          </p:cNvSpPr>
          <p:nvPr>
            <p:ph type="body" idx="1"/>
          </p:nvPr>
        </p:nvSpPr>
        <p:spPr/>
        <p:txBody>
          <a:bodyPr/>
          <a:lstStyle/>
          <a:p>
            <a:r>
              <a:rPr lang="en-US" i="1" dirty="0">
                <a:solidFill>
                  <a:schemeClr val="tx1"/>
                </a:solidFill>
              </a:rPr>
              <a:t>Article III, LCMS Constitution</a:t>
            </a:r>
          </a:p>
        </p:txBody>
      </p:sp>
      <p:sp>
        <p:nvSpPr>
          <p:cNvPr id="4" name="Content Placeholder 3">
            <a:extLst>
              <a:ext uri="{FF2B5EF4-FFF2-40B4-BE49-F238E27FC236}">
                <a16:creationId xmlns:a16="http://schemas.microsoft.com/office/drawing/2014/main" id="{E6540AB7-98C3-98A8-C981-7EC6D8E5DD54}"/>
              </a:ext>
            </a:extLst>
          </p:cNvPr>
          <p:cNvSpPr>
            <a:spLocks noGrp="1"/>
          </p:cNvSpPr>
          <p:nvPr>
            <p:ph sz="half" idx="2"/>
          </p:nvPr>
        </p:nvSpPr>
        <p:spPr>
          <a:xfrm>
            <a:off x="839788" y="2505075"/>
            <a:ext cx="10668271" cy="3684588"/>
          </a:xfrm>
        </p:spPr>
        <p:txBody>
          <a:bodyPr>
            <a:normAutofit/>
          </a:bodyPr>
          <a:lstStyle/>
          <a:p>
            <a:pPr marL="514350">
              <a:lnSpc>
                <a:spcPct val="150000"/>
              </a:lnSpc>
            </a:pPr>
            <a:r>
              <a:rPr lang="en-US" sz="2800" dirty="0">
                <a:solidFill>
                  <a:schemeClr val="bg1"/>
                </a:solidFill>
              </a:rPr>
              <a:t>Aid congregations by providing resources and opportunities to promote, express and defend unity in the true faith</a:t>
            </a:r>
          </a:p>
          <a:p>
            <a:pPr marL="514350" indent="-228600" defTabSz="914400">
              <a:lnSpc>
                <a:spcPct val="150000"/>
              </a:lnSpc>
            </a:pPr>
            <a:r>
              <a:rPr lang="en-US" sz="2800" dirty="0">
                <a:solidFill>
                  <a:schemeClr val="bg1"/>
                </a:solidFill>
              </a:rPr>
              <a:t>Encourage congregations to strive for uniformity in church practice and develop appreciation of variety of responsible practices and customs which are in harmony with profession of faith</a:t>
            </a:r>
          </a:p>
          <a:p>
            <a:endParaRPr lang="en-US" dirty="0"/>
          </a:p>
        </p:txBody>
      </p:sp>
    </p:spTree>
    <p:extLst>
      <p:ext uri="{BB962C8B-B14F-4D97-AF65-F5344CB8AC3E}">
        <p14:creationId xmlns:p14="http://schemas.microsoft.com/office/powerpoint/2010/main" val="560925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9343-71A9-C94E-A779-3F2D43779962}"/>
              </a:ext>
            </a:extLst>
          </p:cNvPr>
          <p:cNvSpPr>
            <a:spLocks noGrp="1"/>
          </p:cNvSpPr>
          <p:nvPr>
            <p:ph type="title"/>
          </p:nvPr>
        </p:nvSpPr>
        <p:spPr/>
        <p:txBody>
          <a:bodyPr>
            <a:normAutofit/>
          </a:bodyPr>
          <a:lstStyle/>
          <a:p>
            <a:r>
              <a:rPr lang="en-US" sz="6000" b="1" kern="1200" dirty="0">
                <a:solidFill>
                  <a:schemeClr val="bg1"/>
                </a:solidFill>
                <a:latin typeface="+mn-lt"/>
                <a:ea typeface="+mj-ea"/>
                <a:cs typeface="+mj-cs"/>
              </a:rPr>
              <a:t>Objectives </a:t>
            </a:r>
            <a:r>
              <a:rPr lang="en-US" sz="4400" b="1" kern="1200" dirty="0">
                <a:solidFill>
                  <a:schemeClr val="bg1"/>
                </a:solidFill>
                <a:latin typeface="+mn-lt"/>
                <a:ea typeface="+mj-ea"/>
                <a:cs typeface="+mj-cs"/>
              </a:rPr>
              <a:t>(continued)</a:t>
            </a:r>
            <a:endParaRPr lang="en-US" sz="4400" b="1" dirty="0"/>
          </a:p>
        </p:txBody>
      </p:sp>
      <p:sp>
        <p:nvSpPr>
          <p:cNvPr id="3" name="Text Placeholder 2">
            <a:extLst>
              <a:ext uri="{FF2B5EF4-FFF2-40B4-BE49-F238E27FC236}">
                <a16:creationId xmlns:a16="http://schemas.microsoft.com/office/drawing/2014/main" id="{BF24D2AE-3F80-A053-5F78-9969D87E62C2}"/>
              </a:ext>
            </a:extLst>
          </p:cNvPr>
          <p:cNvSpPr>
            <a:spLocks noGrp="1"/>
          </p:cNvSpPr>
          <p:nvPr>
            <p:ph type="body" idx="1"/>
          </p:nvPr>
        </p:nvSpPr>
        <p:spPr/>
        <p:txBody>
          <a:bodyPr/>
          <a:lstStyle/>
          <a:p>
            <a:r>
              <a:rPr lang="en-US" i="1" dirty="0">
                <a:solidFill>
                  <a:schemeClr val="tx1"/>
                </a:solidFill>
              </a:rPr>
              <a:t>Article III, LCMS Constitution</a:t>
            </a:r>
          </a:p>
        </p:txBody>
      </p:sp>
      <p:sp>
        <p:nvSpPr>
          <p:cNvPr id="4" name="Content Placeholder 3">
            <a:extLst>
              <a:ext uri="{FF2B5EF4-FFF2-40B4-BE49-F238E27FC236}">
                <a16:creationId xmlns:a16="http://schemas.microsoft.com/office/drawing/2014/main" id="{E6540AB7-98C3-98A8-C981-7EC6D8E5DD54}"/>
              </a:ext>
            </a:extLst>
          </p:cNvPr>
          <p:cNvSpPr>
            <a:spLocks noGrp="1"/>
          </p:cNvSpPr>
          <p:nvPr>
            <p:ph sz="half" idx="2"/>
          </p:nvPr>
        </p:nvSpPr>
        <p:spPr>
          <a:xfrm>
            <a:off x="839788" y="2505075"/>
            <a:ext cx="10679422" cy="3684588"/>
          </a:xfrm>
        </p:spPr>
        <p:txBody>
          <a:bodyPr>
            <a:normAutofit fontScale="92500" lnSpcReduction="20000"/>
          </a:bodyPr>
          <a:lstStyle/>
          <a:p>
            <a:pPr marL="514350">
              <a:lnSpc>
                <a:spcPct val="150000"/>
              </a:lnSpc>
            </a:pPr>
            <a:r>
              <a:rPr lang="en-US" sz="3000" dirty="0">
                <a:solidFill>
                  <a:schemeClr val="bg1"/>
                </a:solidFill>
              </a:rPr>
              <a:t>Provide evangelical supervision, counsel and care for church workers</a:t>
            </a:r>
          </a:p>
          <a:p>
            <a:pPr marL="514350" indent="-228600" defTabSz="914400">
              <a:lnSpc>
                <a:spcPct val="150000"/>
              </a:lnSpc>
            </a:pPr>
            <a:r>
              <a:rPr lang="en-US" sz="3000" dirty="0">
                <a:solidFill>
                  <a:schemeClr val="bg1"/>
                </a:solidFill>
              </a:rPr>
              <a:t>Provide protection for congregations, pastors and teachers, church workers in performance of their duties and the maintenance of their rights</a:t>
            </a:r>
          </a:p>
          <a:p>
            <a:pPr marL="514350" indent="-228600" defTabSz="914400">
              <a:lnSpc>
                <a:spcPct val="150000"/>
              </a:lnSpc>
            </a:pPr>
            <a:r>
              <a:rPr lang="en-US" sz="3000" dirty="0">
                <a:solidFill>
                  <a:schemeClr val="bg1"/>
                </a:solidFill>
              </a:rPr>
              <a:t>Aid in providing for welfare of church workers and their families</a:t>
            </a:r>
          </a:p>
          <a:p>
            <a:endParaRPr lang="en-US" dirty="0"/>
          </a:p>
        </p:txBody>
      </p:sp>
    </p:spTree>
    <p:extLst>
      <p:ext uri="{BB962C8B-B14F-4D97-AF65-F5344CB8AC3E}">
        <p14:creationId xmlns:p14="http://schemas.microsoft.com/office/powerpoint/2010/main" val="3516358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3AC4F-3DCF-D20D-BFAE-B3BF30DBBCA8}"/>
              </a:ext>
            </a:extLst>
          </p:cNvPr>
          <p:cNvSpPr>
            <a:spLocks noGrp="1"/>
          </p:cNvSpPr>
          <p:nvPr>
            <p:ph type="ctrTitle"/>
          </p:nvPr>
        </p:nvSpPr>
        <p:spPr/>
        <p:txBody>
          <a:bodyPr/>
          <a:lstStyle/>
          <a:p>
            <a:r>
              <a:rPr lang="en-US" dirty="0">
                <a:ln w="1270">
                  <a:noFill/>
                </a:ln>
              </a:rPr>
              <a:t>Devotions</a:t>
            </a:r>
            <a:endParaRPr lang="en-US" dirty="0">
              <a:ln w="1270">
                <a:noFill/>
              </a:ln>
              <a:solidFill>
                <a:schemeClr val="bg1"/>
              </a:solidFill>
            </a:endParaRPr>
          </a:p>
        </p:txBody>
      </p:sp>
      <p:sp>
        <p:nvSpPr>
          <p:cNvPr id="3" name="Subtitle 2">
            <a:extLst>
              <a:ext uri="{FF2B5EF4-FFF2-40B4-BE49-F238E27FC236}">
                <a16:creationId xmlns:a16="http://schemas.microsoft.com/office/drawing/2014/main" id="{D19D50EC-D6BE-0DCF-ACC2-E2E0791A4B51}"/>
              </a:ext>
            </a:extLst>
          </p:cNvPr>
          <p:cNvSpPr>
            <a:spLocks noGrp="1"/>
          </p:cNvSpPr>
          <p:nvPr>
            <p:ph type="subTitle" idx="1"/>
          </p:nvPr>
        </p:nvSpPr>
        <p:spPr/>
        <p:txBody>
          <a:bodyPr>
            <a:normAutofit/>
          </a:bodyPr>
          <a:lstStyle/>
          <a:p>
            <a:r>
              <a:rPr lang="en-US" dirty="0"/>
              <a:t>Introduction and Materials </a:t>
            </a:r>
          </a:p>
          <a:p>
            <a:endParaRPr lang="en-US" dirty="0"/>
          </a:p>
          <a:p>
            <a:endParaRPr lang="en-US" dirty="0"/>
          </a:p>
          <a:p>
            <a:endParaRPr lang="en-US" dirty="0"/>
          </a:p>
        </p:txBody>
      </p:sp>
    </p:spTree>
    <p:extLst>
      <p:ext uri="{BB962C8B-B14F-4D97-AF65-F5344CB8AC3E}">
        <p14:creationId xmlns:p14="http://schemas.microsoft.com/office/powerpoint/2010/main" val="3403797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26F4-4544-0AE1-8F4F-389E185CB1B1}"/>
              </a:ext>
            </a:extLst>
          </p:cNvPr>
          <p:cNvSpPr>
            <a:spLocks noGrp="1"/>
          </p:cNvSpPr>
          <p:nvPr>
            <p:ph type="title"/>
          </p:nvPr>
        </p:nvSpPr>
        <p:spPr>
          <a:xfrm>
            <a:off x="434898" y="2766218"/>
            <a:ext cx="10918902" cy="1325563"/>
          </a:xfrm>
        </p:spPr>
        <p:txBody>
          <a:bodyPr>
            <a:noAutofit/>
          </a:bodyPr>
          <a:lstStyle/>
          <a:p>
            <a:pPr algn="ctr"/>
            <a:r>
              <a:rPr lang="en-US" sz="6000" b="1" dirty="0">
                <a:solidFill>
                  <a:schemeClr val="bg1"/>
                </a:solidFill>
                <a:latin typeface="+mn-lt"/>
              </a:rPr>
              <a:t>LCMS Mission Statement</a:t>
            </a:r>
          </a:p>
        </p:txBody>
      </p:sp>
    </p:spTree>
    <p:extLst>
      <p:ext uri="{BB962C8B-B14F-4D97-AF65-F5344CB8AC3E}">
        <p14:creationId xmlns:p14="http://schemas.microsoft.com/office/powerpoint/2010/main" val="3436946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9343-71A9-C94E-A779-3F2D43779962}"/>
              </a:ext>
            </a:extLst>
          </p:cNvPr>
          <p:cNvSpPr>
            <a:spLocks noGrp="1"/>
          </p:cNvSpPr>
          <p:nvPr>
            <p:ph type="title"/>
          </p:nvPr>
        </p:nvSpPr>
        <p:spPr/>
        <p:txBody>
          <a:bodyPr>
            <a:normAutofit/>
          </a:bodyPr>
          <a:lstStyle/>
          <a:p>
            <a:r>
              <a:rPr lang="en-US" sz="6000" b="1" dirty="0">
                <a:solidFill>
                  <a:schemeClr val="bg1"/>
                </a:solidFill>
                <a:latin typeface="+mn-lt"/>
              </a:rPr>
              <a:t>LCMS Mission Statement</a:t>
            </a:r>
          </a:p>
        </p:txBody>
      </p:sp>
      <p:sp>
        <p:nvSpPr>
          <p:cNvPr id="4" name="Content Placeholder 3">
            <a:extLst>
              <a:ext uri="{FF2B5EF4-FFF2-40B4-BE49-F238E27FC236}">
                <a16:creationId xmlns:a16="http://schemas.microsoft.com/office/drawing/2014/main" id="{E6540AB7-98C3-98A8-C981-7EC6D8E5DD54}"/>
              </a:ext>
            </a:extLst>
          </p:cNvPr>
          <p:cNvSpPr>
            <a:spLocks noGrp="1"/>
          </p:cNvSpPr>
          <p:nvPr>
            <p:ph sz="half" idx="2"/>
          </p:nvPr>
        </p:nvSpPr>
        <p:spPr>
          <a:xfrm>
            <a:off x="839788" y="2505075"/>
            <a:ext cx="10657119" cy="3684588"/>
          </a:xfrm>
        </p:spPr>
        <p:txBody>
          <a:bodyPr>
            <a:normAutofit/>
          </a:bodyPr>
          <a:lstStyle/>
          <a:p>
            <a:pPr>
              <a:lnSpc>
                <a:spcPct val="150000"/>
              </a:lnSpc>
            </a:pPr>
            <a:r>
              <a:rPr lang="en-US" sz="2800" dirty="0">
                <a:solidFill>
                  <a:schemeClr val="bg1"/>
                </a:solidFill>
              </a:rPr>
              <a:t>In grateful response to God’s grace and empowered by the Holy Spirit through Word and Sacraments, the mission of The Lutheran Church—Missouri Synod is vigorously to make known the love of Christ by word and deed within our churches, communities and the world.</a:t>
            </a:r>
          </a:p>
          <a:p>
            <a:endParaRPr lang="en-US" dirty="0"/>
          </a:p>
        </p:txBody>
      </p:sp>
    </p:spTree>
    <p:extLst>
      <p:ext uri="{BB962C8B-B14F-4D97-AF65-F5344CB8AC3E}">
        <p14:creationId xmlns:p14="http://schemas.microsoft.com/office/powerpoint/2010/main" val="2102169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26F4-4544-0AE1-8F4F-389E185CB1B1}"/>
              </a:ext>
            </a:extLst>
          </p:cNvPr>
          <p:cNvSpPr>
            <a:spLocks noGrp="1"/>
          </p:cNvSpPr>
          <p:nvPr>
            <p:ph type="title"/>
          </p:nvPr>
        </p:nvSpPr>
        <p:spPr>
          <a:xfrm>
            <a:off x="434898" y="2766218"/>
            <a:ext cx="10918902" cy="1325563"/>
          </a:xfrm>
        </p:spPr>
        <p:txBody>
          <a:bodyPr>
            <a:noAutofit/>
          </a:bodyPr>
          <a:lstStyle/>
          <a:p>
            <a:pPr algn="ctr"/>
            <a:r>
              <a:rPr lang="en-US" sz="6000" b="1" dirty="0">
                <a:solidFill>
                  <a:schemeClr val="bg1"/>
                </a:solidFill>
                <a:latin typeface="+mn-lt"/>
              </a:rPr>
              <a:t>Structure</a:t>
            </a:r>
          </a:p>
        </p:txBody>
      </p:sp>
    </p:spTree>
    <p:extLst>
      <p:ext uri="{BB962C8B-B14F-4D97-AF65-F5344CB8AC3E}">
        <p14:creationId xmlns:p14="http://schemas.microsoft.com/office/powerpoint/2010/main" val="4169929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8" descr="Map.tiff">
            <a:extLst>
              <a:ext uri="{FF2B5EF4-FFF2-40B4-BE49-F238E27FC236}">
                <a16:creationId xmlns:a16="http://schemas.microsoft.com/office/drawing/2014/main" id="{549A685F-808A-244B-CAA5-71A1B04EC0AC}"/>
              </a:ext>
            </a:extLst>
          </p:cNvPr>
          <p:cNvPicPr>
            <a:picLocks noChangeAspect="1"/>
          </p:cNvPicPr>
          <p:nvPr/>
        </p:nvPicPr>
        <p:blipFill>
          <a:blip r:embed="rId2">
            <a:extLst>
              <a:ext uri="{28A0092B-C50C-407E-A947-70E740481C1C}">
                <a14:useLocalDpi xmlns:a14="http://schemas.microsoft.com/office/drawing/2010/main" val="0"/>
              </a:ext>
            </a:extLst>
          </a:blip>
          <a:srcRect t="4880" b="4880"/>
          <a:stretch>
            <a:fillRect/>
          </a:stretch>
        </p:blipFill>
        <p:spPr>
          <a:xfrm>
            <a:off x="739494" y="0"/>
            <a:ext cx="10515600" cy="5783125"/>
          </a:xfrm>
          <a:prstGeom prst="rect">
            <a:avLst/>
          </a:prstGeom>
        </p:spPr>
      </p:pic>
      <p:sp>
        <p:nvSpPr>
          <p:cNvPr id="3" name="Title 1">
            <a:extLst>
              <a:ext uri="{FF2B5EF4-FFF2-40B4-BE49-F238E27FC236}">
                <a16:creationId xmlns:a16="http://schemas.microsoft.com/office/drawing/2014/main" id="{51756B67-291E-7C9D-D9D8-4620CABC9481}"/>
              </a:ext>
            </a:extLst>
          </p:cNvPr>
          <p:cNvSpPr txBox="1">
            <a:spLocks/>
          </p:cNvSpPr>
          <p:nvPr/>
        </p:nvSpPr>
        <p:spPr>
          <a:xfrm>
            <a:off x="5195455" y="412093"/>
            <a:ext cx="272241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kern="1200">
                <a:solidFill>
                  <a:schemeClr val="bg1"/>
                </a:solidFill>
                <a:latin typeface="+mn-lt"/>
                <a:ea typeface="+mj-ea"/>
                <a:cs typeface="+mj-cs"/>
              </a:defRPr>
            </a:lvl1pPr>
          </a:lstStyle>
          <a:p>
            <a:r>
              <a:rPr lang="en-US" sz="4000" dirty="0">
                <a:solidFill>
                  <a:schemeClr val="tx1"/>
                </a:solidFill>
              </a:rPr>
              <a:t>35 Districts</a:t>
            </a:r>
          </a:p>
        </p:txBody>
      </p:sp>
      <p:sp>
        <p:nvSpPr>
          <p:cNvPr id="7" name="5-Point Star 6">
            <a:extLst>
              <a:ext uri="{FF2B5EF4-FFF2-40B4-BE49-F238E27FC236}">
                <a16:creationId xmlns:a16="http://schemas.microsoft.com/office/drawing/2014/main" id="{1ABD6FCA-5FAF-A576-2829-0F1FB6C94C0D}"/>
              </a:ext>
            </a:extLst>
          </p:cNvPr>
          <p:cNvSpPr/>
          <p:nvPr/>
        </p:nvSpPr>
        <p:spPr>
          <a:xfrm>
            <a:off x="1735282" y="3667991"/>
            <a:ext cx="374073" cy="353291"/>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6195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9343-71A9-C94E-A779-3F2D43779962}"/>
              </a:ext>
            </a:extLst>
          </p:cNvPr>
          <p:cNvSpPr>
            <a:spLocks noGrp="1"/>
          </p:cNvSpPr>
          <p:nvPr>
            <p:ph type="title"/>
          </p:nvPr>
        </p:nvSpPr>
        <p:spPr/>
        <p:txBody>
          <a:bodyPr>
            <a:noAutofit/>
          </a:bodyPr>
          <a:lstStyle/>
          <a:p>
            <a:r>
              <a:rPr lang="en-US" sz="6000" b="1" kern="1200" dirty="0">
                <a:solidFill>
                  <a:schemeClr val="bg1"/>
                </a:solidFill>
                <a:latin typeface="+mn-lt"/>
                <a:ea typeface="+mj-ea"/>
                <a:cs typeface="+mj-cs"/>
              </a:rPr>
              <a:t>5 Regions</a:t>
            </a:r>
            <a:endParaRPr lang="en-US" sz="6000" b="1" dirty="0">
              <a:latin typeface="+mn-lt"/>
            </a:endParaRPr>
          </a:p>
        </p:txBody>
      </p:sp>
      <p:sp>
        <p:nvSpPr>
          <p:cNvPr id="4" name="Content Placeholder 3">
            <a:extLst>
              <a:ext uri="{FF2B5EF4-FFF2-40B4-BE49-F238E27FC236}">
                <a16:creationId xmlns:a16="http://schemas.microsoft.com/office/drawing/2014/main" id="{E6540AB7-98C3-98A8-C981-7EC6D8E5DD54}"/>
              </a:ext>
            </a:extLst>
          </p:cNvPr>
          <p:cNvSpPr>
            <a:spLocks noGrp="1"/>
          </p:cNvSpPr>
          <p:nvPr>
            <p:ph sz="half" idx="2"/>
          </p:nvPr>
        </p:nvSpPr>
        <p:spPr>
          <a:xfrm>
            <a:off x="839788" y="2505075"/>
            <a:ext cx="10612514" cy="3684588"/>
          </a:xfrm>
        </p:spPr>
        <p:txBody>
          <a:bodyPr>
            <a:normAutofit/>
          </a:bodyPr>
          <a:lstStyle/>
          <a:p>
            <a:pPr indent="-228600" defTabSz="914400">
              <a:lnSpc>
                <a:spcPct val="150000"/>
              </a:lnSpc>
            </a:pPr>
            <a:r>
              <a:rPr lang="en-US" sz="2800" b="1" dirty="0">
                <a:solidFill>
                  <a:schemeClr val="bg1"/>
                </a:solidFill>
              </a:rPr>
              <a:t>LCMS Board of Directors and COP designate regions 24 months prior to convention</a:t>
            </a:r>
          </a:p>
          <a:p>
            <a:pPr indent="-228600" defTabSz="914400">
              <a:lnSpc>
                <a:spcPct val="150000"/>
              </a:lnSpc>
            </a:pPr>
            <a:r>
              <a:rPr lang="en-US" sz="2800" b="1" dirty="0">
                <a:solidFill>
                  <a:schemeClr val="bg1"/>
                </a:solidFill>
              </a:rPr>
              <a:t>Division of the Synod for the purpose of regional election</a:t>
            </a:r>
          </a:p>
          <a:p>
            <a:pPr indent="-228600" defTabSz="914400">
              <a:lnSpc>
                <a:spcPct val="150000"/>
              </a:lnSpc>
            </a:pPr>
            <a:r>
              <a:rPr lang="en-US" sz="2800" b="1" dirty="0">
                <a:solidFill>
                  <a:schemeClr val="bg1"/>
                </a:solidFill>
              </a:rPr>
              <a:t>Regional positions for Vice-Presidents, LCMS Board of Directors, Boards for National and International Mission</a:t>
            </a:r>
          </a:p>
          <a:p>
            <a:endParaRPr lang="en-US" dirty="0"/>
          </a:p>
        </p:txBody>
      </p:sp>
      <p:sp>
        <p:nvSpPr>
          <p:cNvPr id="5" name="Text Placeholder 2">
            <a:extLst>
              <a:ext uri="{FF2B5EF4-FFF2-40B4-BE49-F238E27FC236}">
                <a16:creationId xmlns:a16="http://schemas.microsoft.com/office/drawing/2014/main" id="{E4EEAC81-2E24-EE1A-E944-487E15B7F35E}"/>
              </a:ext>
            </a:extLst>
          </p:cNvPr>
          <p:cNvSpPr txBox="1">
            <a:spLocks/>
          </p:cNvSpPr>
          <p:nvPr/>
        </p:nvSpPr>
        <p:spPr>
          <a:xfrm>
            <a:off x="839788" y="1681163"/>
            <a:ext cx="5157787"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b="1" dirty="0">
              <a:latin typeface="+mj-lt"/>
            </a:endParaRPr>
          </a:p>
          <a:p>
            <a:pPr marL="0" indent="0">
              <a:buNone/>
            </a:pPr>
            <a:r>
              <a:rPr lang="en-US" sz="2400" b="1" dirty="0"/>
              <a:t>Bylaws 1.2.1 (s), 3.12.1 </a:t>
            </a:r>
          </a:p>
        </p:txBody>
      </p:sp>
    </p:spTree>
    <p:extLst>
      <p:ext uri="{BB962C8B-B14F-4D97-AF65-F5344CB8AC3E}">
        <p14:creationId xmlns:p14="http://schemas.microsoft.com/office/powerpoint/2010/main" val="1215610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9343-71A9-C94E-A779-3F2D43779962}"/>
              </a:ext>
            </a:extLst>
          </p:cNvPr>
          <p:cNvSpPr>
            <a:spLocks noGrp="1"/>
          </p:cNvSpPr>
          <p:nvPr>
            <p:ph type="title"/>
          </p:nvPr>
        </p:nvSpPr>
        <p:spPr/>
        <p:txBody>
          <a:bodyPr>
            <a:normAutofit/>
          </a:bodyPr>
          <a:lstStyle/>
          <a:p>
            <a:r>
              <a:rPr lang="en-US" sz="6000" b="1" kern="1200" dirty="0">
                <a:solidFill>
                  <a:schemeClr val="bg1"/>
                </a:solidFill>
                <a:latin typeface="+mn-lt"/>
                <a:ea typeface="+mj-ea"/>
                <a:cs typeface="+mj-cs"/>
              </a:rPr>
              <a:t>LCMS Statistics</a:t>
            </a:r>
            <a:endParaRPr lang="en-US" sz="6000" b="1" dirty="0">
              <a:latin typeface="+mn-lt"/>
            </a:endParaRPr>
          </a:p>
        </p:txBody>
      </p:sp>
      <p:sp>
        <p:nvSpPr>
          <p:cNvPr id="3" name="Text Placeholder 2">
            <a:extLst>
              <a:ext uri="{FF2B5EF4-FFF2-40B4-BE49-F238E27FC236}">
                <a16:creationId xmlns:a16="http://schemas.microsoft.com/office/drawing/2014/main" id="{BF24D2AE-3F80-A053-5F78-9969D87E62C2}"/>
              </a:ext>
            </a:extLst>
          </p:cNvPr>
          <p:cNvSpPr>
            <a:spLocks noGrp="1"/>
          </p:cNvSpPr>
          <p:nvPr>
            <p:ph type="body" idx="1"/>
          </p:nvPr>
        </p:nvSpPr>
        <p:spPr>
          <a:xfrm>
            <a:off x="839788" y="1681163"/>
            <a:ext cx="8548052" cy="823912"/>
          </a:xfrm>
        </p:spPr>
        <p:txBody>
          <a:bodyPr/>
          <a:lstStyle/>
          <a:p>
            <a:r>
              <a:rPr lang="en-US" i="1" dirty="0">
                <a:solidFill>
                  <a:schemeClr val="tx1"/>
                </a:solidFill>
              </a:rPr>
              <a:t>*congregational stats are from end of 2021</a:t>
            </a:r>
          </a:p>
        </p:txBody>
      </p:sp>
      <p:sp>
        <p:nvSpPr>
          <p:cNvPr id="4" name="Content Placeholder 3">
            <a:extLst>
              <a:ext uri="{FF2B5EF4-FFF2-40B4-BE49-F238E27FC236}">
                <a16:creationId xmlns:a16="http://schemas.microsoft.com/office/drawing/2014/main" id="{E6540AB7-98C3-98A8-C981-7EC6D8E5DD54}"/>
              </a:ext>
            </a:extLst>
          </p:cNvPr>
          <p:cNvSpPr>
            <a:spLocks noGrp="1"/>
          </p:cNvSpPr>
          <p:nvPr>
            <p:ph sz="half" idx="2"/>
          </p:nvPr>
        </p:nvSpPr>
        <p:spPr>
          <a:xfrm>
            <a:off x="839788" y="2505075"/>
            <a:ext cx="9452788" cy="3684588"/>
          </a:xfrm>
        </p:spPr>
        <p:txBody>
          <a:bodyPr>
            <a:noAutofit/>
          </a:bodyPr>
          <a:lstStyle/>
          <a:p>
            <a:pPr>
              <a:lnSpc>
                <a:spcPct val="150000"/>
              </a:lnSpc>
            </a:pPr>
            <a:r>
              <a:rPr lang="en-US" b="1" dirty="0">
                <a:solidFill>
                  <a:schemeClr val="bg1"/>
                </a:solidFill>
              </a:rPr>
              <a:t>Baptized: 1,770,655			</a:t>
            </a:r>
          </a:p>
          <a:p>
            <a:pPr>
              <a:lnSpc>
                <a:spcPct val="150000"/>
              </a:lnSpc>
            </a:pPr>
            <a:r>
              <a:rPr lang="en-US" b="1" dirty="0">
                <a:solidFill>
                  <a:schemeClr val="bg1"/>
                </a:solidFill>
              </a:rPr>
              <a:t>Confirmed: 1,399,363			</a:t>
            </a:r>
          </a:p>
          <a:p>
            <a:pPr>
              <a:lnSpc>
                <a:spcPct val="150000"/>
              </a:lnSpc>
            </a:pPr>
            <a:r>
              <a:rPr lang="en-US" b="1" dirty="0">
                <a:solidFill>
                  <a:schemeClr val="bg1"/>
                </a:solidFill>
              </a:rPr>
              <a:t>Congregations: 5,786</a:t>
            </a:r>
          </a:p>
          <a:p>
            <a:pPr>
              <a:lnSpc>
                <a:spcPct val="150000"/>
              </a:lnSpc>
            </a:pPr>
            <a:r>
              <a:rPr lang="en-US" dirty="0"/>
              <a:t>Average weekly attendance: 488,026</a:t>
            </a:r>
            <a:endParaRPr lang="en-US" b="1" dirty="0">
              <a:solidFill>
                <a:schemeClr val="bg1"/>
              </a:solidFill>
            </a:endParaRPr>
          </a:p>
          <a:p>
            <a:pPr>
              <a:lnSpc>
                <a:spcPct val="150000"/>
              </a:lnSpc>
            </a:pPr>
            <a:r>
              <a:rPr lang="en-US" dirty="0"/>
              <a:t>Church Starts: 81</a:t>
            </a:r>
            <a:r>
              <a:rPr lang="en-US" b="1" dirty="0">
                <a:solidFill>
                  <a:schemeClr val="bg1"/>
                </a:solidFill>
              </a:rPr>
              <a:t>			</a:t>
            </a:r>
          </a:p>
        </p:txBody>
      </p:sp>
    </p:spTree>
    <p:extLst>
      <p:ext uri="{BB962C8B-B14F-4D97-AF65-F5344CB8AC3E}">
        <p14:creationId xmlns:p14="http://schemas.microsoft.com/office/powerpoint/2010/main" val="1149536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9343-71A9-C94E-A779-3F2D43779962}"/>
              </a:ext>
            </a:extLst>
          </p:cNvPr>
          <p:cNvSpPr>
            <a:spLocks noGrp="1"/>
          </p:cNvSpPr>
          <p:nvPr>
            <p:ph type="title"/>
          </p:nvPr>
        </p:nvSpPr>
        <p:spPr/>
        <p:txBody>
          <a:bodyPr>
            <a:normAutofit/>
          </a:bodyPr>
          <a:lstStyle/>
          <a:p>
            <a:r>
              <a:rPr lang="en-US" sz="6000" b="1" kern="1200" dirty="0">
                <a:solidFill>
                  <a:schemeClr val="bg1"/>
                </a:solidFill>
                <a:latin typeface="+mn-lt"/>
                <a:ea typeface="+mj-ea"/>
                <a:cs typeface="+mj-cs"/>
              </a:rPr>
              <a:t>More Statistics</a:t>
            </a:r>
            <a:endParaRPr lang="en-US" sz="6000" b="1" dirty="0">
              <a:latin typeface="+mn-lt"/>
            </a:endParaRPr>
          </a:p>
        </p:txBody>
      </p:sp>
      <p:sp>
        <p:nvSpPr>
          <p:cNvPr id="3" name="Text Placeholder 2">
            <a:extLst>
              <a:ext uri="{FF2B5EF4-FFF2-40B4-BE49-F238E27FC236}">
                <a16:creationId xmlns:a16="http://schemas.microsoft.com/office/drawing/2014/main" id="{BF24D2AE-3F80-A053-5F78-9969D87E62C2}"/>
              </a:ext>
            </a:extLst>
          </p:cNvPr>
          <p:cNvSpPr>
            <a:spLocks noGrp="1"/>
          </p:cNvSpPr>
          <p:nvPr>
            <p:ph type="body" idx="1"/>
          </p:nvPr>
        </p:nvSpPr>
        <p:spPr>
          <a:xfrm>
            <a:off x="836612" y="1273969"/>
            <a:ext cx="5157787" cy="823912"/>
          </a:xfrm>
        </p:spPr>
        <p:txBody>
          <a:bodyPr/>
          <a:lstStyle/>
          <a:p>
            <a:r>
              <a:rPr lang="en-US" i="1" dirty="0">
                <a:solidFill>
                  <a:schemeClr val="tx1"/>
                </a:solidFill>
              </a:rPr>
              <a:t>*refer only to those on Active status</a:t>
            </a:r>
          </a:p>
        </p:txBody>
      </p:sp>
      <p:sp>
        <p:nvSpPr>
          <p:cNvPr id="4" name="Content Placeholder 3">
            <a:extLst>
              <a:ext uri="{FF2B5EF4-FFF2-40B4-BE49-F238E27FC236}">
                <a16:creationId xmlns:a16="http://schemas.microsoft.com/office/drawing/2014/main" id="{E6540AB7-98C3-98A8-C981-7EC6D8E5DD54}"/>
              </a:ext>
            </a:extLst>
          </p:cNvPr>
          <p:cNvSpPr>
            <a:spLocks noGrp="1"/>
          </p:cNvSpPr>
          <p:nvPr>
            <p:ph sz="half" idx="2"/>
          </p:nvPr>
        </p:nvSpPr>
        <p:spPr>
          <a:xfrm>
            <a:off x="756289" y="2097881"/>
            <a:ext cx="10679422" cy="4352925"/>
          </a:xfrm>
        </p:spPr>
        <p:txBody>
          <a:bodyPr>
            <a:normAutofit/>
          </a:bodyPr>
          <a:lstStyle/>
          <a:p>
            <a:pPr>
              <a:lnSpc>
                <a:spcPct val="150000"/>
              </a:lnSpc>
            </a:pPr>
            <a:r>
              <a:rPr lang="en-US" sz="2800" b="1" dirty="0">
                <a:solidFill>
                  <a:schemeClr val="bg1"/>
                </a:solidFill>
              </a:rPr>
              <a:t>Ordained: 5,208				</a:t>
            </a:r>
          </a:p>
          <a:p>
            <a:pPr>
              <a:lnSpc>
                <a:spcPct val="150000"/>
              </a:lnSpc>
            </a:pPr>
            <a:r>
              <a:rPr lang="en-US" sz="2800" b="1" dirty="0">
                <a:solidFill>
                  <a:schemeClr val="bg1"/>
                </a:solidFill>
              </a:rPr>
              <a:t>Ordained—Specific Ministry (hospital,</a:t>
            </a:r>
            <a:r>
              <a:rPr lang="en-US" dirty="0"/>
              <a:t> other): 412</a:t>
            </a:r>
          </a:p>
          <a:p>
            <a:pPr>
              <a:lnSpc>
                <a:spcPct val="150000"/>
              </a:lnSpc>
            </a:pPr>
            <a:r>
              <a:rPr lang="en-US" dirty="0"/>
              <a:t>Military Chaplains: 139</a:t>
            </a:r>
          </a:p>
          <a:p>
            <a:pPr>
              <a:lnSpc>
                <a:spcPct val="150000"/>
              </a:lnSpc>
            </a:pPr>
            <a:r>
              <a:rPr lang="en-US" dirty="0"/>
              <a:t>Deaconess: 187</a:t>
            </a:r>
          </a:p>
          <a:p>
            <a:pPr>
              <a:lnSpc>
                <a:spcPct val="150000"/>
              </a:lnSpc>
            </a:pPr>
            <a:r>
              <a:rPr lang="en-US" dirty="0"/>
              <a:t>DCE: 549</a:t>
            </a:r>
          </a:p>
          <a:p>
            <a:pPr marL="0" indent="0">
              <a:buNone/>
            </a:pPr>
            <a:endParaRPr lang="en-US" dirty="0"/>
          </a:p>
        </p:txBody>
      </p:sp>
    </p:spTree>
    <p:extLst>
      <p:ext uri="{BB962C8B-B14F-4D97-AF65-F5344CB8AC3E}">
        <p14:creationId xmlns:p14="http://schemas.microsoft.com/office/powerpoint/2010/main" val="3424110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9343-71A9-C94E-A779-3F2D43779962}"/>
              </a:ext>
            </a:extLst>
          </p:cNvPr>
          <p:cNvSpPr>
            <a:spLocks noGrp="1"/>
          </p:cNvSpPr>
          <p:nvPr>
            <p:ph type="title"/>
          </p:nvPr>
        </p:nvSpPr>
        <p:spPr/>
        <p:txBody>
          <a:bodyPr>
            <a:normAutofit/>
          </a:bodyPr>
          <a:lstStyle/>
          <a:p>
            <a:r>
              <a:rPr lang="en-US" sz="6000" b="1" kern="1200" dirty="0">
                <a:solidFill>
                  <a:schemeClr val="bg1"/>
                </a:solidFill>
                <a:latin typeface="+mn-lt"/>
                <a:ea typeface="+mj-ea"/>
                <a:cs typeface="+mj-cs"/>
              </a:rPr>
              <a:t>More Statistics</a:t>
            </a:r>
            <a:endParaRPr lang="en-US" sz="6000" b="1" dirty="0">
              <a:latin typeface="+mn-lt"/>
            </a:endParaRPr>
          </a:p>
        </p:txBody>
      </p:sp>
      <p:sp>
        <p:nvSpPr>
          <p:cNvPr id="3" name="Text Placeholder 2">
            <a:extLst>
              <a:ext uri="{FF2B5EF4-FFF2-40B4-BE49-F238E27FC236}">
                <a16:creationId xmlns:a16="http://schemas.microsoft.com/office/drawing/2014/main" id="{BF24D2AE-3F80-A053-5F78-9969D87E62C2}"/>
              </a:ext>
            </a:extLst>
          </p:cNvPr>
          <p:cNvSpPr>
            <a:spLocks noGrp="1"/>
          </p:cNvSpPr>
          <p:nvPr>
            <p:ph type="body" idx="1"/>
          </p:nvPr>
        </p:nvSpPr>
        <p:spPr/>
        <p:txBody>
          <a:bodyPr/>
          <a:lstStyle/>
          <a:p>
            <a:r>
              <a:rPr lang="en-US" dirty="0"/>
              <a:t>*</a:t>
            </a:r>
            <a:r>
              <a:rPr lang="en-US" i="1" dirty="0">
                <a:solidFill>
                  <a:schemeClr val="tx1"/>
                </a:solidFill>
              </a:rPr>
              <a:t>stats from Sept. 2022 – Jan 2023</a:t>
            </a:r>
          </a:p>
        </p:txBody>
      </p:sp>
      <p:sp>
        <p:nvSpPr>
          <p:cNvPr id="4" name="Content Placeholder 3">
            <a:extLst>
              <a:ext uri="{FF2B5EF4-FFF2-40B4-BE49-F238E27FC236}">
                <a16:creationId xmlns:a16="http://schemas.microsoft.com/office/drawing/2014/main" id="{E6540AB7-98C3-98A8-C981-7EC6D8E5DD54}"/>
              </a:ext>
            </a:extLst>
          </p:cNvPr>
          <p:cNvSpPr>
            <a:spLocks noGrp="1"/>
          </p:cNvSpPr>
          <p:nvPr>
            <p:ph sz="half" idx="2"/>
          </p:nvPr>
        </p:nvSpPr>
        <p:spPr>
          <a:xfrm>
            <a:off x="839788" y="2505075"/>
            <a:ext cx="10679422" cy="3684588"/>
          </a:xfrm>
        </p:spPr>
        <p:txBody>
          <a:bodyPr>
            <a:normAutofit lnSpcReduction="10000"/>
          </a:bodyPr>
          <a:lstStyle/>
          <a:p>
            <a:pPr>
              <a:lnSpc>
                <a:spcPct val="150000"/>
              </a:lnSpc>
            </a:pPr>
            <a:r>
              <a:rPr lang="en-US" dirty="0"/>
              <a:t>Commissioned-Teachers*: 5,135</a:t>
            </a:r>
          </a:p>
          <a:p>
            <a:pPr>
              <a:lnSpc>
                <a:spcPct val="150000"/>
              </a:lnSpc>
            </a:pPr>
            <a:r>
              <a:rPr lang="en-US" dirty="0"/>
              <a:t>Early Childhood centers: 1, 042</a:t>
            </a:r>
          </a:p>
          <a:p>
            <a:pPr>
              <a:lnSpc>
                <a:spcPct val="150000"/>
              </a:lnSpc>
            </a:pPr>
            <a:r>
              <a:rPr lang="en-US" dirty="0"/>
              <a:t>Elementary/Middle School: 677</a:t>
            </a:r>
          </a:p>
          <a:p>
            <a:pPr>
              <a:lnSpc>
                <a:spcPct val="150000"/>
              </a:lnSpc>
            </a:pPr>
            <a:r>
              <a:rPr lang="en-US" dirty="0"/>
              <a:t>High School: 103</a:t>
            </a:r>
          </a:p>
          <a:p>
            <a:pPr>
              <a:lnSpc>
                <a:spcPct val="150000"/>
              </a:lnSpc>
            </a:pPr>
            <a:r>
              <a:rPr lang="en-US" dirty="0"/>
              <a:t>Total enrollment: 198,575</a:t>
            </a:r>
          </a:p>
        </p:txBody>
      </p:sp>
      <p:sp>
        <p:nvSpPr>
          <p:cNvPr id="5" name="TextBox 4">
            <a:extLst>
              <a:ext uri="{FF2B5EF4-FFF2-40B4-BE49-F238E27FC236}">
                <a16:creationId xmlns:a16="http://schemas.microsoft.com/office/drawing/2014/main" id="{328477BA-24B8-768B-6784-588C4E1B7652}"/>
              </a:ext>
            </a:extLst>
          </p:cNvPr>
          <p:cNvSpPr txBox="1"/>
          <p:nvPr/>
        </p:nvSpPr>
        <p:spPr>
          <a:xfrm>
            <a:off x="1068779" y="6068291"/>
            <a:ext cx="8051470" cy="369332"/>
          </a:xfrm>
          <a:prstGeom prst="rect">
            <a:avLst/>
          </a:prstGeom>
          <a:noFill/>
        </p:spPr>
        <p:txBody>
          <a:bodyPr wrap="square" rtlCol="0">
            <a:spAutoFit/>
          </a:bodyPr>
          <a:lstStyle/>
          <a:p>
            <a:r>
              <a:rPr lang="en-US" dirty="0"/>
              <a:t>*includes dual status as Commissioned-Teacher/DCE or DCO or DOM</a:t>
            </a:r>
          </a:p>
        </p:txBody>
      </p:sp>
    </p:spTree>
    <p:extLst>
      <p:ext uri="{BB962C8B-B14F-4D97-AF65-F5344CB8AC3E}">
        <p14:creationId xmlns:p14="http://schemas.microsoft.com/office/powerpoint/2010/main" val="677086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26F4-4544-0AE1-8F4F-389E185CB1B1}"/>
              </a:ext>
            </a:extLst>
          </p:cNvPr>
          <p:cNvSpPr>
            <a:spLocks noGrp="1"/>
          </p:cNvSpPr>
          <p:nvPr>
            <p:ph type="title"/>
          </p:nvPr>
        </p:nvSpPr>
        <p:spPr>
          <a:xfrm>
            <a:off x="434898" y="2766218"/>
            <a:ext cx="10918902" cy="1325563"/>
          </a:xfrm>
        </p:spPr>
        <p:txBody>
          <a:bodyPr>
            <a:noAutofit/>
          </a:bodyPr>
          <a:lstStyle/>
          <a:p>
            <a:pPr algn="ctr"/>
            <a:r>
              <a:rPr lang="en-US" sz="6000" b="1" dirty="0">
                <a:solidFill>
                  <a:schemeClr val="bg1"/>
                </a:solidFill>
                <a:latin typeface="+mn-lt"/>
              </a:rPr>
              <a:t>National Convention</a:t>
            </a:r>
          </a:p>
        </p:txBody>
      </p:sp>
    </p:spTree>
    <p:extLst>
      <p:ext uri="{BB962C8B-B14F-4D97-AF65-F5344CB8AC3E}">
        <p14:creationId xmlns:p14="http://schemas.microsoft.com/office/powerpoint/2010/main" val="3763347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9343-71A9-C94E-A779-3F2D43779962}"/>
              </a:ext>
            </a:extLst>
          </p:cNvPr>
          <p:cNvSpPr>
            <a:spLocks noGrp="1"/>
          </p:cNvSpPr>
          <p:nvPr>
            <p:ph type="title"/>
          </p:nvPr>
        </p:nvSpPr>
        <p:spPr/>
        <p:txBody>
          <a:bodyPr>
            <a:normAutofit/>
          </a:bodyPr>
          <a:lstStyle/>
          <a:p>
            <a:r>
              <a:rPr lang="en-US" sz="6000" b="1" dirty="0">
                <a:solidFill>
                  <a:schemeClr val="bg1"/>
                </a:solidFill>
                <a:latin typeface="+mn-lt"/>
              </a:rPr>
              <a:t>National Convention</a:t>
            </a:r>
            <a:endParaRPr lang="en-US" b="1" dirty="0">
              <a:latin typeface="+mn-lt"/>
            </a:endParaRPr>
          </a:p>
        </p:txBody>
      </p:sp>
      <p:sp>
        <p:nvSpPr>
          <p:cNvPr id="3" name="Text Placeholder 2">
            <a:extLst>
              <a:ext uri="{FF2B5EF4-FFF2-40B4-BE49-F238E27FC236}">
                <a16:creationId xmlns:a16="http://schemas.microsoft.com/office/drawing/2014/main" id="{BF24D2AE-3F80-A053-5F78-9969D87E62C2}"/>
              </a:ext>
            </a:extLst>
          </p:cNvPr>
          <p:cNvSpPr>
            <a:spLocks noGrp="1"/>
          </p:cNvSpPr>
          <p:nvPr>
            <p:ph type="body" idx="1"/>
          </p:nvPr>
        </p:nvSpPr>
        <p:spPr/>
        <p:txBody>
          <a:bodyPr/>
          <a:lstStyle/>
          <a:p>
            <a:r>
              <a:rPr lang="en-US" i="1" dirty="0">
                <a:solidFill>
                  <a:schemeClr val="tx1"/>
                </a:solidFill>
              </a:rPr>
              <a:t>Bylaw 3.1.1, Handbook</a:t>
            </a:r>
          </a:p>
        </p:txBody>
      </p:sp>
      <p:sp>
        <p:nvSpPr>
          <p:cNvPr id="4" name="Content Placeholder 3">
            <a:extLst>
              <a:ext uri="{FF2B5EF4-FFF2-40B4-BE49-F238E27FC236}">
                <a16:creationId xmlns:a16="http://schemas.microsoft.com/office/drawing/2014/main" id="{E6540AB7-98C3-98A8-C981-7EC6D8E5DD54}"/>
              </a:ext>
            </a:extLst>
          </p:cNvPr>
          <p:cNvSpPr>
            <a:spLocks noGrp="1"/>
          </p:cNvSpPr>
          <p:nvPr>
            <p:ph sz="half" idx="2"/>
          </p:nvPr>
        </p:nvSpPr>
        <p:spPr>
          <a:xfrm>
            <a:off x="839788" y="2505075"/>
            <a:ext cx="10653873" cy="3684588"/>
          </a:xfrm>
        </p:spPr>
        <p:txBody>
          <a:bodyPr/>
          <a:lstStyle/>
          <a:p>
            <a:pPr>
              <a:lnSpc>
                <a:spcPct val="150000"/>
              </a:lnSpc>
            </a:pPr>
            <a:r>
              <a:rPr lang="en-US" sz="2800" dirty="0">
                <a:solidFill>
                  <a:schemeClr val="bg1"/>
                </a:solidFill>
              </a:rPr>
              <a:t>Affords opportunities for worship, nurture, inspiration, fellowship, communication</a:t>
            </a:r>
          </a:p>
          <a:p>
            <a:pPr>
              <a:lnSpc>
                <a:spcPct val="150000"/>
              </a:lnSpc>
            </a:pPr>
            <a:r>
              <a:rPr lang="en-US" sz="2800" dirty="0">
                <a:solidFill>
                  <a:schemeClr val="bg1"/>
                </a:solidFill>
              </a:rPr>
              <a:t>Principal legislative assembly </a:t>
            </a:r>
            <a:endParaRPr lang="en-US" dirty="0">
              <a:solidFill>
                <a:schemeClr val="bg1"/>
              </a:solidFill>
            </a:endParaRPr>
          </a:p>
          <a:p>
            <a:pPr>
              <a:lnSpc>
                <a:spcPct val="150000"/>
              </a:lnSpc>
            </a:pPr>
            <a:r>
              <a:rPr lang="en-US" sz="2800" dirty="0">
                <a:solidFill>
                  <a:schemeClr val="bg1"/>
                </a:solidFill>
              </a:rPr>
              <a:t>Amends Constitution and Bylaws</a:t>
            </a:r>
          </a:p>
          <a:p>
            <a:pPr>
              <a:lnSpc>
                <a:spcPct val="150000"/>
              </a:lnSpc>
            </a:pPr>
            <a:r>
              <a:rPr lang="en-US" sz="2800" dirty="0">
                <a:solidFill>
                  <a:schemeClr val="bg1"/>
                </a:solidFill>
              </a:rPr>
              <a:t>Considers and takes action on reports and overtures</a:t>
            </a:r>
          </a:p>
        </p:txBody>
      </p:sp>
    </p:spTree>
    <p:extLst>
      <p:ext uri="{BB962C8B-B14F-4D97-AF65-F5344CB8AC3E}">
        <p14:creationId xmlns:p14="http://schemas.microsoft.com/office/powerpoint/2010/main" val="3826044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26F4-4544-0AE1-8F4F-389E185CB1B1}"/>
              </a:ext>
            </a:extLst>
          </p:cNvPr>
          <p:cNvSpPr>
            <a:spLocks noGrp="1"/>
          </p:cNvSpPr>
          <p:nvPr>
            <p:ph type="title"/>
          </p:nvPr>
        </p:nvSpPr>
        <p:spPr>
          <a:xfrm>
            <a:off x="838200" y="2766218"/>
            <a:ext cx="10515600" cy="1325563"/>
          </a:xfrm>
          <a:ln>
            <a:noFill/>
          </a:ln>
        </p:spPr>
        <p:txBody>
          <a:bodyPr>
            <a:normAutofit/>
          </a:bodyPr>
          <a:lstStyle/>
          <a:p>
            <a:pPr algn="ctr"/>
            <a:r>
              <a:rPr lang="en-US" sz="6000" b="1" dirty="0">
                <a:solidFill>
                  <a:schemeClr val="bg1"/>
                </a:solidFill>
                <a:latin typeface="+mn-lt"/>
              </a:rPr>
              <a:t>WHAT IS THE LCMS?</a:t>
            </a:r>
          </a:p>
        </p:txBody>
      </p:sp>
    </p:spTree>
    <p:extLst>
      <p:ext uri="{BB962C8B-B14F-4D97-AF65-F5344CB8AC3E}">
        <p14:creationId xmlns:p14="http://schemas.microsoft.com/office/powerpoint/2010/main" val="2266239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9343-71A9-C94E-A779-3F2D43779962}"/>
              </a:ext>
            </a:extLst>
          </p:cNvPr>
          <p:cNvSpPr>
            <a:spLocks noGrp="1"/>
          </p:cNvSpPr>
          <p:nvPr>
            <p:ph type="title"/>
          </p:nvPr>
        </p:nvSpPr>
        <p:spPr/>
        <p:txBody>
          <a:bodyPr>
            <a:normAutofit/>
          </a:bodyPr>
          <a:lstStyle/>
          <a:p>
            <a:r>
              <a:rPr lang="en-US" sz="6000" b="1" dirty="0">
                <a:solidFill>
                  <a:schemeClr val="bg1"/>
                </a:solidFill>
                <a:latin typeface="+mn-lt"/>
              </a:rPr>
              <a:t>Convention </a:t>
            </a:r>
            <a:r>
              <a:rPr lang="en-US" sz="4400" b="1" dirty="0">
                <a:solidFill>
                  <a:schemeClr val="bg1"/>
                </a:solidFill>
                <a:latin typeface="+mn-lt"/>
              </a:rPr>
              <a:t>(continued)</a:t>
            </a:r>
            <a:endParaRPr lang="en-US" sz="4400" b="1" dirty="0">
              <a:latin typeface="+mn-lt"/>
            </a:endParaRPr>
          </a:p>
        </p:txBody>
      </p:sp>
      <p:sp>
        <p:nvSpPr>
          <p:cNvPr id="3" name="Text Placeholder 2">
            <a:extLst>
              <a:ext uri="{FF2B5EF4-FFF2-40B4-BE49-F238E27FC236}">
                <a16:creationId xmlns:a16="http://schemas.microsoft.com/office/drawing/2014/main" id="{BF24D2AE-3F80-A053-5F78-9969D87E62C2}"/>
              </a:ext>
            </a:extLst>
          </p:cNvPr>
          <p:cNvSpPr>
            <a:spLocks noGrp="1"/>
          </p:cNvSpPr>
          <p:nvPr>
            <p:ph type="body" idx="1"/>
          </p:nvPr>
        </p:nvSpPr>
        <p:spPr/>
        <p:txBody>
          <a:bodyPr/>
          <a:lstStyle/>
          <a:p>
            <a:r>
              <a:rPr lang="en-US" i="1" dirty="0">
                <a:solidFill>
                  <a:schemeClr val="tx1"/>
                </a:solidFill>
              </a:rPr>
              <a:t>Bylaw 3.1.1, Handbook</a:t>
            </a:r>
          </a:p>
        </p:txBody>
      </p:sp>
      <p:sp>
        <p:nvSpPr>
          <p:cNvPr id="4" name="Content Placeholder 3">
            <a:extLst>
              <a:ext uri="{FF2B5EF4-FFF2-40B4-BE49-F238E27FC236}">
                <a16:creationId xmlns:a16="http://schemas.microsoft.com/office/drawing/2014/main" id="{E6540AB7-98C3-98A8-C981-7EC6D8E5DD54}"/>
              </a:ext>
            </a:extLst>
          </p:cNvPr>
          <p:cNvSpPr>
            <a:spLocks noGrp="1"/>
          </p:cNvSpPr>
          <p:nvPr>
            <p:ph sz="half" idx="2"/>
          </p:nvPr>
        </p:nvSpPr>
        <p:spPr>
          <a:xfrm>
            <a:off x="839788" y="2505075"/>
            <a:ext cx="10653873" cy="3684588"/>
          </a:xfrm>
        </p:spPr>
        <p:txBody>
          <a:bodyPr>
            <a:normAutofit/>
          </a:bodyPr>
          <a:lstStyle/>
          <a:p>
            <a:pPr>
              <a:lnSpc>
                <a:spcPct val="150000"/>
              </a:lnSpc>
            </a:pPr>
            <a:r>
              <a:rPr lang="en-US" sz="2800" dirty="0">
                <a:solidFill>
                  <a:schemeClr val="bg1"/>
                </a:solidFill>
              </a:rPr>
              <a:t>Handles appropriate appeals</a:t>
            </a:r>
          </a:p>
          <a:p>
            <a:pPr>
              <a:lnSpc>
                <a:spcPct val="150000"/>
              </a:lnSpc>
            </a:pPr>
            <a:r>
              <a:rPr lang="en-US" sz="2800" dirty="0">
                <a:solidFill>
                  <a:schemeClr val="bg1"/>
                </a:solidFill>
              </a:rPr>
              <a:t>Establishes general positions and policies of the Synod</a:t>
            </a:r>
          </a:p>
          <a:p>
            <a:pPr>
              <a:lnSpc>
                <a:spcPct val="150000"/>
              </a:lnSpc>
            </a:pPr>
            <a:r>
              <a:rPr lang="en-US" sz="2800" dirty="0">
                <a:solidFill>
                  <a:schemeClr val="bg1"/>
                </a:solidFill>
              </a:rPr>
              <a:t>Provides overall program direction and priorities</a:t>
            </a:r>
          </a:p>
          <a:p>
            <a:pPr>
              <a:lnSpc>
                <a:spcPct val="150000"/>
              </a:lnSpc>
            </a:pPr>
            <a:r>
              <a:rPr lang="en-US" sz="2800" dirty="0">
                <a:solidFill>
                  <a:schemeClr val="bg1"/>
                </a:solidFill>
              </a:rPr>
              <a:t>Evaluates positions, programs, policies, directions, priorities to provide responsible service on behalf of its members</a:t>
            </a:r>
          </a:p>
          <a:p>
            <a:endParaRPr lang="en-US" sz="2800" dirty="0">
              <a:solidFill>
                <a:schemeClr val="bg1"/>
              </a:solidFill>
            </a:endParaRPr>
          </a:p>
          <a:p>
            <a:endParaRPr lang="en-US" dirty="0"/>
          </a:p>
        </p:txBody>
      </p:sp>
    </p:spTree>
    <p:extLst>
      <p:ext uri="{BB962C8B-B14F-4D97-AF65-F5344CB8AC3E}">
        <p14:creationId xmlns:p14="http://schemas.microsoft.com/office/powerpoint/2010/main" val="737111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9343-71A9-C94E-A779-3F2D43779962}"/>
              </a:ext>
            </a:extLst>
          </p:cNvPr>
          <p:cNvSpPr>
            <a:spLocks noGrp="1"/>
          </p:cNvSpPr>
          <p:nvPr>
            <p:ph type="title"/>
          </p:nvPr>
        </p:nvSpPr>
        <p:spPr/>
        <p:txBody>
          <a:bodyPr>
            <a:normAutofit/>
          </a:bodyPr>
          <a:lstStyle/>
          <a:p>
            <a:r>
              <a:rPr lang="en-US" sz="6000" b="1" dirty="0">
                <a:solidFill>
                  <a:schemeClr val="bg1"/>
                </a:solidFill>
                <a:latin typeface="+mn-lt"/>
              </a:rPr>
              <a:t>Convention </a:t>
            </a:r>
            <a:r>
              <a:rPr lang="en-US" sz="4400" b="1" dirty="0">
                <a:solidFill>
                  <a:schemeClr val="bg1"/>
                </a:solidFill>
                <a:latin typeface="+mn-lt"/>
              </a:rPr>
              <a:t>(continued)</a:t>
            </a:r>
            <a:endParaRPr lang="en-US" sz="4400" dirty="0"/>
          </a:p>
        </p:txBody>
      </p:sp>
      <p:sp>
        <p:nvSpPr>
          <p:cNvPr id="3" name="Text Placeholder 2">
            <a:extLst>
              <a:ext uri="{FF2B5EF4-FFF2-40B4-BE49-F238E27FC236}">
                <a16:creationId xmlns:a16="http://schemas.microsoft.com/office/drawing/2014/main" id="{BF24D2AE-3F80-A053-5F78-9969D87E62C2}"/>
              </a:ext>
            </a:extLst>
          </p:cNvPr>
          <p:cNvSpPr>
            <a:spLocks noGrp="1"/>
          </p:cNvSpPr>
          <p:nvPr>
            <p:ph type="body" idx="1"/>
          </p:nvPr>
        </p:nvSpPr>
        <p:spPr/>
        <p:txBody>
          <a:bodyPr/>
          <a:lstStyle/>
          <a:p>
            <a:r>
              <a:rPr lang="en-US" i="1" dirty="0">
                <a:solidFill>
                  <a:schemeClr val="tx1"/>
                </a:solidFill>
              </a:rPr>
              <a:t>Bylaw 3.1.1, Handbook</a:t>
            </a:r>
          </a:p>
        </p:txBody>
      </p:sp>
      <p:sp>
        <p:nvSpPr>
          <p:cNvPr id="4" name="Content Placeholder 3">
            <a:extLst>
              <a:ext uri="{FF2B5EF4-FFF2-40B4-BE49-F238E27FC236}">
                <a16:creationId xmlns:a16="http://schemas.microsoft.com/office/drawing/2014/main" id="{E6540AB7-98C3-98A8-C981-7EC6D8E5DD54}"/>
              </a:ext>
            </a:extLst>
          </p:cNvPr>
          <p:cNvSpPr>
            <a:spLocks noGrp="1"/>
          </p:cNvSpPr>
          <p:nvPr>
            <p:ph sz="half" idx="2"/>
          </p:nvPr>
        </p:nvSpPr>
        <p:spPr>
          <a:xfrm>
            <a:off x="839788" y="2505075"/>
            <a:ext cx="10607574" cy="3684588"/>
          </a:xfrm>
        </p:spPr>
        <p:txBody>
          <a:bodyPr/>
          <a:lstStyle/>
          <a:p>
            <a:pPr>
              <a:lnSpc>
                <a:spcPct val="150000"/>
              </a:lnSpc>
            </a:pPr>
            <a:r>
              <a:rPr lang="en-US" sz="2800" dirty="0">
                <a:solidFill>
                  <a:schemeClr val="bg1"/>
                </a:solidFill>
              </a:rPr>
              <a:t>Authorize affiliation, association, discontinuance with other church bodies, synods, or federations.</a:t>
            </a:r>
          </a:p>
          <a:p>
            <a:pPr>
              <a:lnSpc>
                <a:spcPct val="150000"/>
              </a:lnSpc>
            </a:pPr>
            <a:r>
              <a:rPr lang="en-US" sz="2800" dirty="0">
                <a:solidFill>
                  <a:schemeClr val="bg1"/>
                </a:solidFill>
              </a:rPr>
              <a:t>Elects national officers and members of boards and commissions.</a:t>
            </a:r>
          </a:p>
          <a:p>
            <a:endParaRPr lang="en-US" dirty="0"/>
          </a:p>
        </p:txBody>
      </p:sp>
    </p:spTree>
    <p:extLst>
      <p:ext uri="{BB962C8B-B14F-4D97-AF65-F5344CB8AC3E}">
        <p14:creationId xmlns:p14="http://schemas.microsoft.com/office/powerpoint/2010/main" val="4130811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26F4-4544-0AE1-8F4F-389E185CB1B1}"/>
              </a:ext>
            </a:extLst>
          </p:cNvPr>
          <p:cNvSpPr>
            <a:spLocks noGrp="1"/>
          </p:cNvSpPr>
          <p:nvPr>
            <p:ph type="title"/>
          </p:nvPr>
        </p:nvSpPr>
        <p:spPr>
          <a:xfrm>
            <a:off x="434898" y="2766218"/>
            <a:ext cx="10918902" cy="1325563"/>
          </a:xfrm>
        </p:spPr>
        <p:txBody>
          <a:bodyPr>
            <a:noAutofit/>
          </a:bodyPr>
          <a:lstStyle/>
          <a:p>
            <a:pPr algn="ctr"/>
            <a:r>
              <a:rPr lang="en-US" sz="6000" b="1" dirty="0">
                <a:solidFill>
                  <a:schemeClr val="bg1"/>
                </a:solidFill>
                <a:latin typeface="+mn-lt"/>
              </a:rPr>
              <a:t>Convention Business</a:t>
            </a:r>
          </a:p>
        </p:txBody>
      </p:sp>
    </p:spTree>
    <p:extLst>
      <p:ext uri="{BB962C8B-B14F-4D97-AF65-F5344CB8AC3E}">
        <p14:creationId xmlns:p14="http://schemas.microsoft.com/office/powerpoint/2010/main" val="3315746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9343-71A9-C94E-A779-3F2D43779962}"/>
              </a:ext>
            </a:extLst>
          </p:cNvPr>
          <p:cNvSpPr>
            <a:spLocks noGrp="1"/>
          </p:cNvSpPr>
          <p:nvPr>
            <p:ph type="title"/>
          </p:nvPr>
        </p:nvSpPr>
        <p:spPr/>
        <p:txBody>
          <a:bodyPr>
            <a:normAutofit/>
          </a:bodyPr>
          <a:lstStyle/>
          <a:p>
            <a:r>
              <a:rPr lang="en-US" sz="6000" b="1" dirty="0">
                <a:solidFill>
                  <a:schemeClr val="bg1"/>
                </a:solidFill>
                <a:latin typeface="+mn-lt"/>
              </a:rPr>
              <a:t>Convention Business</a:t>
            </a:r>
          </a:p>
        </p:txBody>
      </p:sp>
      <p:sp>
        <p:nvSpPr>
          <p:cNvPr id="4" name="Content Placeholder 3">
            <a:extLst>
              <a:ext uri="{FF2B5EF4-FFF2-40B4-BE49-F238E27FC236}">
                <a16:creationId xmlns:a16="http://schemas.microsoft.com/office/drawing/2014/main" id="{E6540AB7-98C3-98A8-C981-7EC6D8E5DD54}"/>
              </a:ext>
            </a:extLst>
          </p:cNvPr>
          <p:cNvSpPr>
            <a:spLocks noGrp="1"/>
          </p:cNvSpPr>
          <p:nvPr>
            <p:ph sz="half" idx="2"/>
          </p:nvPr>
        </p:nvSpPr>
        <p:spPr>
          <a:xfrm>
            <a:off x="839788" y="1516284"/>
            <a:ext cx="10642298" cy="4673380"/>
          </a:xfrm>
        </p:spPr>
        <p:txBody>
          <a:bodyPr>
            <a:normAutofit fontScale="92500" lnSpcReduction="20000"/>
          </a:bodyPr>
          <a:lstStyle/>
          <a:p>
            <a:pPr>
              <a:lnSpc>
                <a:spcPct val="160000"/>
              </a:lnSpc>
            </a:pPr>
            <a:r>
              <a:rPr lang="en-US" sz="3000" dirty="0">
                <a:solidFill>
                  <a:schemeClr val="bg1"/>
                </a:solidFill>
              </a:rPr>
              <a:t>The principal business of convention is to consider reports and overtures</a:t>
            </a:r>
          </a:p>
          <a:p>
            <a:pPr>
              <a:lnSpc>
                <a:spcPct val="160000"/>
              </a:lnSpc>
            </a:pPr>
            <a:r>
              <a:rPr lang="en-US" sz="3000" dirty="0">
                <a:solidFill>
                  <a:schemeClr val="bg1"/>
                </a:solidFill>
              </a:rPr>
              <a:t>336 overtures submitted, 35 district reports, 51 other reports</a:t>
            </a:r>
          </a:p>
          <a:p>
            <a:pPr>
              <a:lnSpc>
                <a:spcPct val="160000"/>
              </a:lnSpc>
            </a:pPr>
            <a:r>
              <a:rPr lang="en-US" sz="3000" dirty="0">
                <a:solidFill>
                  <a:schemeClr val="bg1"/>
                </a:solidFill>
              </a:rPr>
              <a:t>Overtures are proposed resolutions requesting action by the convention</a:t>
            </a:r>
          </a:p>
          <a:p>
            <a:pPr>
              <a:lnSpc>
                <a:spcPct val="160000"/>
              </a:lnSpc>
            </a:pPr>
            <a:r>
              <a:rPr lang="en-US" sz="3000" dirty="0">
                <a:solidFill>
                  <a:schemeClr val="bg1"/>
                </a:solidFill>
              </a:rPr>
              <a:t>Overtures and reports in the </a:t>
            </a:r>
            <a:r>
              <a:rPr lang="en-US" sz="3000" i="1" dirty="0">
                <a:solidFill>
                  <a:schemeClr val="bg1"/>
                </a:solidFill>
              </a:rPr>
              <a:t>Convention Workbook </a:t>
            </a:r>
            <a:r>
              <a:rPr lang="en-US" sz="3000" dirty="0">
                <a:solidFill>
                  <a:schemeClr val="bg1"/>
                </a:solidFill>
              </a:rPr>
              <a:t>are used by floor committees to prepare resolutions for convention consideration.</a:t>
            </a:r>
          </a:p>
        </p:txBody>
      </p:sp>
    </p:spTree>
    <p:extLst>
      <p:ext uri="{BB962C8B-B14F-4D97-AF65-F5344CB8AC3E}">
        <p14:creationId xmlns:p14="http://schemas.microsoft.com/office/powerpoint/2010/main" val="4179687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26F4-4544-0AE1-8F4F-389E185CB1B1}"/>
              </a:ext>
            </a:extLst>
          </p:cNvPr>
          <p:cNvSpPr>
            <a:spLocks noGrp="1"/>
          </p:cNvSpPr>
          <p:nvPr>
            <p:ph type="title"/>
          </p:nvPr>
        </p:nvSpPr>
        <p:spPr>
          <a:xfrm>
            <a:off x="434898" y="2766218"/>
            <a:ext cx="10918902" cy="1325563"/>
          </a:xfrm>
        </p:spPr>
        <p:txBody>
          <a:bodyPr>
            <a:noAutofit/>
          </a:bodyPr>
          <a:lstStyle/>
          <a:p>
            <a:pPr algn="ctr"/>
            <a:r>
              <a:rPr lang="en-US" sz="6000" b="1" dirty="0">
                <a:solidFill>
                  <a:schemeClr val="bg1"/>
                </a:solidFill>
                <a:latin typeface="+mn-lt"/>
              </a:rPr>
              <a:t>Overture to Resolution</a:t>
            </a:r>
          </a:p>
        </p:txBody>
      </p:sp>
      <p:sp>
        <p:nvSpPr>
          <p:cNvPr id="3" name="TextBox 2">
            <a:extLst>
              <a:ext uri="{FF2B5EF4-FFF2-40B4-BE49-F238E27FC236}">
                <a16:creationId xmlns:a16="http://schemas.microsoft.com/office/drawing/2014/main" id="{F584D412-2A79-0746-7016-DCB92DE13E0B}"/>
              </a:ext>
            </a:extLst>
          </p:cNvPr>
          <p:cNvSpPr txBox="1"/>
          <p:nvPr/>
        </p:nvSpPr>
        <p:spPr>
          <a:xfrm>
            <a:off x="3264161" y="2015836"/>
            <a:ext cx="4783938" cy="1015663"/>
          </a:xfrm>
          <a:prstGeom prst="rect">
            <a:avLst/>
          </a:prstGeom>
          <a:noFill/>
        </p:spPr>
        <p:txBody>
          <a:bodyPr wrap="none" rtlCol="0">
            <a:spAutoFit/>
          </a:bodyPr>
          <a:lstStyle/>
          <a:p>
            <a:r>
              <a:rPr lang="en-US" sz="6000" b="1" dirty="0">
                <a:solidFill>
                  <a:schemeClr val="bg1"/>
                </a:solidFill>
              </a:rPr>
              <a:t>The Process of</a:t>
            </a:r>
            <a:endParaRPr lang="en-US" sz="6000" dirty="0"/>
          </a:p>
        </p:txBody>
      </p:sp>
    </p:spTree>
    <p:extLst>
      <p:ext uri="{BB962C8B-B14F-4D97-AF65-F5344CB8AC3E}">
        <p14:creationId xmlns:p14="http://schemas.microsoft.com/office/powerpoint/2010/main" val="155923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9343-71A9-C94E-A779-3F2D43779962}"/>
              </a:ext>
            </a:extLst>
          </p:cNvPr>
          <p:cNvSpPr>
            <a:spLocks noGrp="1"/>
          </p:cNvSpPr>
          <p:nvPr>
            <p:ph type="title"/>
          </p:nvPr>
        </p:nvSpPr>
        <p:spPr/>
        <p:txBody>
          <a:bodyPr>
            <a:normAutofit/>
          </a:bodyPr>
          <a:lstStyle/>
          <a:p>
            <a:r>
              <a:rPr lang="en-US" sz="6000" b="1" dirty="0">
                <a:solidFill>
                  <a:schemeClr val="bg1"/>
                </a:solidFill>
                <a:latin typeface="+mn-lt"/>
              </a:rPr>
              <a:t>Overture to Resolution</a:t>
            </a:r>
            <a:endParaRPr lang="en-US" sz="6000" b="1" dirty="0">
              <a:latin typeface="+mn-lt"/>
            </a:endParaRPr>
          </a:p>
        </p:txBody>
      </p:sp>
      <p:sp>
        <p:nvSpPr>
          <p:cNvPr id="3" name="Text Placeholder 2">
            <a:extLst>
              <a:ext uri="{FF2B5EF4-FFF2-40B4-BE49-F238E27FC236}">
                <a16:creationId xmlns:a16="http://schemas.microsoft.com/office/drawing/2014/main" id="{BF24D2AE-3F80-A053-5F78-9969D87E62C2}"/>
              </a:ext>
            </a:extLst>
          </p:cNvPr>
          <p:cNvSpPr>
            <a:spLocks noGrp="1"/>
          </p:cNvSpPr>
          <p:nvPr>
            <p:ph type="body" idx="1"/>
          </p:nvPr>
        </p:nvSpPr>
        <p:spPr>
          <a:xfrm>
            <a:off x="836612" y="1278732"/>
            <a:ext cx="5157787" cy="823912"/>
          </a:xfrm>
        </p:spPr>
        <p:txBody>
          <a:bodyPr/>
          <a:lstStyle/>
          <a:p>
            <a:r>
              <a:rPr lang="en-US" dirty="0"/>
              <a:t>Bylaw 3.1.6.2, </a:t>
            </a:r>
            <a:r>
              <a:rPr lang="en-US" i="1" dirty="0"/>
              <a:t>Handbook</a:t>
            </a:r>
            <a:endParaRPr lang="en-US" dirty="0"/>
          </a:p>
        </p:txBody>
      </p:sp>
      <p:sp>
        <p:nvSpPr>
          <p:cNvPr id="4" name="Content Placeholder 3">
            <a:extLst>
              <a:ext uri="{FF2B5EF4-FFF2-40B4-BE49-F238E27FC236}">
                <a16:creationId xmlns:a16="http://schemas.microsoft.com/office/drawing/2014/main" id="{E6540AB7-98C3-98A8-C981-7EC6D8E5DD54}"/>
              </a:ext>
            </a:extLst>
          </p:cNvPr>
          <p:cNvSpPr>
            <a:spLocks noGrp="1"/>
          </p:cNvSpPr>
          <p:nvPr>
            <p:ph sz="half" idx="2"/>
          </p:nvPr>
        </p:nvSpPr>
        <p:spPr>
          <a:xfrm>
            <a:off x="836612" y="1906292"/>
            <a:ext cx="10665447" cy="4323112"/>
          </a:xfrm>
        </p:spPr>
        <p:txBody>
          <a:bodyPr>
            <a:normAutofit fontScale="85000" lnSpcReduction="20000"/>
          </a:bodyPr>
          <a:lstStyle/>
          <a:p>
            <a:pPr>
              <a:lnSpc>
                <a:spcPct val="170000"/>
              </a:lnSpc>
            </a:pPr>
            <a:r>
              <a:rPr lang="en-US" sz="3300" dirty="0">
                <a:solidFill>
                  <a:schemeClr val="bg1"/>
                </a:solidFill>
              </a:rPr>
              <a:t>Submission of overtures by member congregations, conventions, official district conferences, boards, commission, faculty, etc.</a:t>
            </a:r>
          </a:p>
          <a:p>
            <a:pPr>
              <a:lnSpc>
                <a:spcPct val="170000"/>
              </a:lnSpc>
            </a:pPr>
            <a:r>
              <a:rPr lang="en-US" sz="3300" dirty="0">
                <a:solidFill>
                  <a:schemeClr val="bg1"/>
                </a:solidFill>
              </a:rPr>
              <a:t>Review of overtures by Synod President and Legal Counsel</a:t>
            </a:r>
          </a:p>
          <a:p>
            <a:pPr>
              <a:lnSpc>
                <a:spcPct val="170000"/>
              </a:lnSpc>
            </a:pPr>
            <a:r>
              <a:rPr lang="en-US" sz="3300" dirty="0">
                <a:solidFill>
                  <a:schemeClr val="bg1"/>
                </a:solidFill>
              </a:rPr>
              <a:t>Floor Committees review overtures and reports, draft proposed resolutions</a:t>
            </a:r>
          </a:p>
          <a:p>
            <a:pPr>
              <a:lnSpc>
                <a:spcPct val="170000"/>
              </a:lnSpc>
            </a:pPr>
            <a:r>
              <a:rPr lang="en-US" sz="3300" dirty="0">
                <a:solidFill>
                  <a:schemeClr val="bg1"/>
                </a:solidFill>
              </a:rPr>
              <a:t>Presentation </a:t>
            </a:r>
            <a:r>
              <a:rPr lang="en-US" sz="3000" dirty="0">
                <a:solidFill>
                  <a:schemeClr val="bg1"/>
                </a:solidFill>
              </a:rPr>
              <a:t>of proposed resolutions by Floor Committees to assembly</a:t>
            </a:r>
          </a:p>
          <a:p>
            <a:endParaRPr lang="en-US" dirty="0"/>
          </a:p>
        </p:txBody>
      </p:sp>
    </p:spTree>
    <p:extLst>
      <p:ext uri="{BB962C8B-B14F-4D97-AF65-F5344CB8AC3E}">
        <p14:creationId xmlns:p14="http://schemas.microsoft.com/office/powerpoint/2010/main" val="4588355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26F4-4544-0AE1-8F4F-389E185CB1B1}"/>
              </a:ext>
            </a:extLst>
          </p:cNvPr>
          <p:cNvSpPr>
            <a:spLocks noGrp="1"/>
          </p:cNvSpPr>
          <p:nvPr>
            <p:ph type="title"/>
          </p:nvPr>
        </p:nvSpPr>
        <p:spPr>
          <a:xfrm>
            <a:off x="434898" y="2766218"/>
            <a:ext cx="10918902" cy="1325563"/>
          </a:xfrm>
        </p:spPr>
        <p:txBody>
          <a:bodyPr>
            <a:noAutofit/>
          </a:bodyPr>
          <a:lstStyle/>
          <a:p>
            <a:pPr algn="ctr"/>
            <a:r>
              <a:rPr lang="en-US" sz="6000" b="1" dirty="0">
                <a:solidFill>
                  <a:schemeClr val="bg1"/>
                </a:solidFill>
                <a:latin typeface="+mn-lt"/>
              </a:rPr>
              <a:t>Floor Committees</a:t>
            </a:r>
          </a:p>
        </p:txBody>
      </p:sp>
    </p:spTree>
    <p:extLst>
      <p:ext uri="{BB962C8B-B14F-4D97-AF65-F5344CB8AC3E}">
        <p14:creationId xmlns:p14="http://schemas.microsoft.com/office/powerpoint/2010/main" val="1789048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EAB01-C318-8B6A-1F18-70FC99F2FA2A}"/>
              </a:ext>
            </a:extLst>
          </p:cNvPr>
          <p:cNvSpPr>
            <a:spLocks noGrp="1"/>
          </p:cNvSpPr>
          <p:nvPr>
            <p:ph type="title"/>
          </p:nvPr>
        </p:nvSpPr>
        <p:spPr/>
        <p:txBody>
          <a:bodyPr>
            <a:normAutofit/>
          </a:bodyPr>
          <a:lstStyle/>
          <a:p>
            <a:r>
              <a:rPr lang="en-US" sz="6000" b="1" dirty="0">
                <a:solidFill>
                  <a:schemeClr val="bg1"/>
                </a:solidFill>
                <a:latin typeface="+mn-lt"/>
              </a:rPr>
              <a:t>FC# 1—National Witness</a:t>
            </a:r>
          </a:p>
        </p:txBody>
      </p:sp>
      <p:sp>
        <p:nvSpPr>
          <p:cNvPr id="4" name="Content Placeholder 3">
            <a:extLst>
              <a:ext uri="{FF2B5EF4-FFF2-40B4-BE49-F238E27FC236}">
                <a16:creationId xmlns:a16="http://schemas.microsoft.com/office/drawing/2014/main" id="{CD52EAC8-0468-0801-D4C0-9426C77E2506}"/>
              </a:ext>
            </a:extLst>
          </p:cNvPr>
          <p:cNvSpPr>
            <a:spLocks noGrp="1"/>
          </p:cNvSpPr>
          <p:nvPr>
            <p:ph sz="half" idx="2"/>
          </p:nvPr>
        </p:nvSpPr>
        <p:spPr>
          <a:xfrm>
            <a:off x="839788" y="1690688"/>
            <a:ext cx="10686168" cy="4498975"/>
          </a:xfrm>
        </p:spPr>
        <p:txBody>
          <a:bodyPr>
            <a:noAutofit/>
          </a:bodyPr>
          <a:lstStyle/>
          <a:p>
            <a:pPr>
              <a:lnSpc>
                <a:spcPct val="150000"/>
              </a:lnSpc>
            </a:pPr>
            <a:r>
              <a:rPr lang="en-US" dirty="0">
                <a:solidFill>
                  <a:schemeClr val="bg1"/>
                </a:solidFill>
              </a:rPr>
              <a:t>Small congregations</a:t>
            </a:r>
          </a:p>
          <a:p>
            <a:pPr>
              <a:lnSpc>
                <a:spcPct val="150000"/>
              </a:lnSpc>
            </a:pPr>
            <a:r>
              <a:rPr lang="en-US" dirty="0">
                <a:solidFill>
                  <a:schemeClr val="bg1"/>
                </a:solidFill>
              </a:rPr>
              <a:t>Mission to Immigrants and Ethnic Minorities</a:t>
            </a:r>
          </a:p>
          <a:p>
            <a:pPr>
              <a:lnSpc>
                <a:spcPct val="150000"/>
              </a:lnSpc>
            </a:pPr>
            <a:r>
              <a:rPr lang="en-US" dirty="0">
                <a:solidFill>
                  <a:schemeClr val="bg1"/>
                </a:solidFill>
              </a:rPr>
              <a:t>Prison Ministry</a:t>
            </a:r>
          </a:p>
          <a:p>
            <a:pPr>
              <a:lnSpc>
                <a:spcPct val="150000"/>
              </a:lnSpc>
            </a:pPr>
            <a:r>
              <a:rPr lang="en-US" dirty="0">
                <a:solidFill>
                  <a:schemeClr val="bg1"/>
                </a:solidFill>
              </a:rPr>
              <a:t>Sexual Orientation and Gender Identity</a:t>
            </a:r>
          </a:p>
          <a:p>
            <a:pPr>
              <a:lnSpc>
                <a:spcPct val="150000"/>
              </a:lnSpc>
            </a:pPr>
            <a:r>
              <a:rPr lang="en-US" dirty="0">
                <a:solidFill>
                  <a:schemeClr val="bg1"/>
                </a:solidFill>
              </a:rPr>
              <a:t>Worker Wellness and Mental Health</a:t>
            </a:r>
          </a:p>
          <a:p>
            <a:pPr>
              <a:lnSpc>
                <a:spcPct val="150000"/>
              </a:lnSpc>
            </a:pPr>
            <a:r>
              <a:rPr lang="en-US" dirty="0">
                <a:solidFill>
                  <a:schemeClr val="bg1"/>
                </a:solidFill>
              </a:rPr>
              <a:t>And more…</a:t>
            </a:r>
          </a:p>
        </p:txBody>
      </p:sp>
    </p:spTree>
    <p:extLst>
      <p:ext uri="{BB962C8B-B14F-4D97-AF65-F5344CB8AC3E}">
        <p14:creationId xmlns:p14="http://schemas.microsoft.com/office/powerpoint/2010/main" val="38964580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EAB01-C318-8B6A-1F18-70FC99F2FA2A}"/>
              </a:ext>
            </a:extLst>
          </p:cNvPr>
          <p:cNvSpPr>
            <a:spLocks noGrp="1"/>
          </p:cNvSpPr>
          <p:nvPr>
            <p:ph type="title"/>
          </p:nvPr>
        </p:nvSpPr>
        <p:spPr/>
        <p:txBody>
          <a:bodyPr>
            <a:normAutofit/>
          </a:bodyPr>
          <a:lstStyle/>
          <a:p>
            <a:r>
              <a:rPr lang="en-US" sz="6000" b="1" dirty="0">
                <a:solidFill>
                  <a:schemeClr val="bg1"/>
                </a:solidFill>
                <a:latin typeface="+mn-lt"/>
              </a:rPr>
              <a:t>FC# 2—International Witness</a:t>
            </a:r>
          </a:p>
        </p:txBody>
      </p:sp>
      <p:sp>
        <p:nvSpPr>
          <p:cNvPr id="4" name="Content Placeholder 3">
            <a:extLst>
              <a:ext uri="{FF2B5EF4-FFF2-40B4-BE49-F238E27FC236}">
                <a16:creationId xmlns:a16="http://schemas.microsoft.com/office/drawing/2014/main" id="{CD52EAC8-0468-0801-D4C0-9426C77E2506}"/>
              </a:ext>
            </a:extLst>
          </p:cNvPr>
          <p:cNvSpPr>
            <a:spLocks noGrp="1"/>
          </p:cNvSpPr>
          <p:nvPr>
            <p:ph sz="half" idx="2"/>
          </p:nvPr>
        </p:nvSpPr>
        <p:spPr>
          <a:xfrm>
            <a:off x="839788" y="1916140"/>
            <a:ext cx="10686168" cy="3684588"/>
          </a:xfrm>
        </p:spPr>
        <p:txBody>
          <a:bodyPr>
            <a:normAutofit lnSpcReduction="10000"/>
          </a:bodyPr>
          <a:lstStyle/>
          <a:p>
            <a:pPr>
              <a:lnSpc>
                <a:spcPct val="150000"/>
              </a:lnSpc>
            </a:pPr>
            <a:r>
              <a:rPr lang="en-US" dirty="0">
                <a:solidFill>
                  <a:schemeClr val="bg1"/>
                </a:solidFill>
              </a:rPr>
              <a:t>Support of International Work</a:t>
            </a:r>
          </a:p>
          <a:p>
            <a:pPr>
              <a:lnSpc>
                <a:spcPct val="150000"/>
              </a:lnSpc>
            </a:pPr>
            <a:r>
              <a:rPr lang="en-US" dirty="0">
                <a:solidFill>
                  <a:schemeClr val="bg1"/>
                </a:solidFill>
              </a:rPr>
              <a:t>Alliance Mission Project</a:t>
            </a:r>
          </a:p>
          <a:p>
            <a:pPr>
              <a:lnSpc>
                <a:spcPct val="150000"/>
              </a:lnSpc>
            </a:pPr>
            <a:r>
              <a:rPr lang="en-US" dirty="0">
                <a:solidFill>
                  <a:schemeClr val="bg1"/>
                </a:solidFill>
              </a:rPr>
              <a:t>Missionary care</a:t>
            </a:r>
          </a:p>
          <a:p>
            <a:pPr>
              <a:lnSpc>
                <a:spcPct val="150000"/>
              </a:lnSpc>
            </a:pPr>
            <a:r>
              <a:rPr lang="en-US" dirty="0">
                <a:solidFill>
                  <a:schemeClr val="bg1"/>
                </a:solidFill>
              </a:rPr>
              <a:t>Resources</a:t>
            </a:r>
          </a:p>
          <a:p>
            <a:pPr>
              <a:lnSpc>
                <a:spcPct val="150000"/>
              </a:lnSpc>
            </a:pPr>
            <a:r>
              <a:rPr lang="en-US" dirty="0">
                <a:solidFill>
                  <a:schemeClr val="bg1"/>
                </a:solidFill>
              </a:rPr>
              <a:t>International schools</a:t>
            </a:r>
          </a:p>
          <a:p>
            <a:endParaRPr lang="en-US" dirty="0"/>
          </a:p>
          <a:p>
            <a:endParaRPr lang="en-US" dirty="0"/>
          </a:p>
        </p:txBody>
      </p:sp>
    </p:spTree>
    <p:extLst>
      <p:ext uri="{BB962C8B-B14F-4D97-AF65-F5344CB8AC3E}">
        <p14:creationId xmlns:p14="http://schemas.microsoft.com/office/powerpoint/2010/main" val="3329499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EAB01-C318-8B6A-1F18-70FC99F2FA2A}"/>
              </a:ext>
            </a:extLst>
          </p:cNvPr>
          <p:cNvSpPr>
            <a:spLocks noGrp="1"/>
          </p:cNvSpPr>
          <p:nvPr>
            <p:ph type="title"/>
          </p:nvPr>
        </p:nvSpPr>
        <p:spPr/>
        <p:txBody>
          <a:bodyPr>
            <a:normAutofit/>
          </a:bodyPr>
          <a:lstStyle/>
          <a:p>
            <a:r>
              <a:rPr lang="en-US" sz="6000" b="1" dirty="0">
                <a:solidFill>
                  <a:schemeClr val="bg1"/>
                </a:solidFill>
                <a:latin typeface="+mn-lt"/>
              </a:rPr>
              <a:t>FC# 3—Mercy</a:t>
            </a:r>
          </a:p>
        </p:txBody>
      </p:sp>
      <p:sp>
        <p:nvSpPr>
          <p:cNvPr id="4" name="Content Placeholder 3">
            <a:extLst>
              <a:ext uri="{FF2B5EF4-FFF2-40B4-BE49-F238E27FC236}">
                <a16:creationId xmlns:a16="http://schemas.microsoft.com/office/drawing/2014/main" id="{CD52EAC8-0468-0801-D4C0-9426C77E2506}"/>
              </a:ext>
            </a:extLst>
          </p:cNvPr>
          <p:cNvSpPr>
            <a:spLocks noGrp="1"/>
          </p:cNvSpPr>
          <p:nvPr>
            <p:ph sz="half" idx="2"/>
          </p:nvPr>
        </p:nvSpPr>
        <p:spPr>
          <a:xfrm>
            <a:off x="839788" y="1690688"/>
            <a:ext cx="10686168" cy="5167312"/>
          </a:xfrm>
        </p:spPr>
        <p:txBody>
          <a:bodyPr>
            <a:normAutofit/>
          </a:bodyPr>
          <a:lstStyle/>
          <a:p>
            <a:pPr>
              <a:lnSpc>
                <a:spcPct val="150000"/>
              </a:lnSpc>
            </a:pPr>
            <a:r>
              <a:rPr lang="en-US" dirty="0">
                <a:solidFill>
                  <a:schemeClr val="bg1"/>
                </a:solidFill>
              </a:rPr>
              <a:t>Abortion</a:t>
            </a:r>
          </a:p>
          <a:p>
            <a:pPr>
              <a:lnSpc>
                <a:spcPct val="150000"/>
              </a:lnSpc>
            </a:pPr>
            <a:r>
              <a:rPr lang="en-US" dirty="0">
                <a:solidFill>
                  <a:schemeClr val="bg1"/>
                </a:solidFill>
              </a:rPr>
              <a:t>Contraception</a:t>
            </a:r>
          </a:p>
          <a:p>
            <a:pPr>
              <a:lnSpc>
                <a:spcPct val="150000"/>
              </a:lnSpc>
            </a:pPr>
            <a:r>
              <a:rPr lang="en-US" dirty="0">
                <a:solidFill>
                  <a:schemeClr val="bg1"/>
                </a:solidFill>
              </a:rPr>
              <a:t>Human Trafficking</a:t>
            </a:r>
          </a:p>
          <a:p>
            <a:pPr>
              <a:lnSpc>
                <a:spcPct val="150000"/>
              </a:lnSpc>
            </a:pPr>
            <a:r>
              <a:rPr lang="en-US" dirty="0">
                <a:solidFill>
                  <a:schemeClr val="bg1"/>
                </a:solidFill>
              </a:rPr>
              <a:t>Life Ministries</a:t>
            </a:r>
          </a:p>
          <a:p>
            <a:pPr>
              <a:lnSpc>
                <a:spcPct val="150000"/>
              </a:lnSpc>
            </a:pPr>
            <a:r>
              <a:rPr lang="en-US" dirty="0">
                <a:solidFill>
                  <a:schemeClr val="bg1"/>
                </a:solidFill>
              </a:rPr>
              <a:t>Mental Health and Illness</a:t>
            </a:r>
          </a:p>
          <a:p>
            <a:pPr>
              <a:lnSpc>
                <a:spcPct val="150000"/>
              </a:lnSpc>
            </a:pPr>
            <a:r>
              <a:rPr lang="en-US" dirty="0">
                <a:solidFill>
                  <a:schemeClr val="bg1"/>
                </a:solidFill>
              </a:rPr>
              <a:t>“Soldiers of the Cross” program</a:t>
            </a:r>
          </a:p>
          <a:p>
            <a:endParaRPr lang="en-US" dirty="0"/>
          </a:p>
        </p:txBody>
      </p:sp>
    </p:spTree>
    <p:extLst>
      <p:ext uri="{BB962C8B-B14F-4D97-AF65-F5344CB8AC3E}">
        <p14:creationId xmlns:p14="http://schemas.microsoft.com/office/powerpoint/2010/main" val="707132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400D64-13CB-80DB-EA4B-17310E3B297A}"/>
              </a:ext>
            </a:extLst>
          </p:cNvPr>
          <p:cNvSpPr>
            <a:spLocks noGrp="1"/>
          </p:cNvSpPr>
          <p:nvPr>
            <p:ph type="title"/>
          </p:nvPr>
        </p:nvSpPr>
        <p:spPr>
          <a:ln>
            <a:noFill/>
          </a:ln>
        </p:spPr>
        <p:txBody>
          <a:bodyPr>
            <a:normAutofit/>
          </a:bodyPr>
          <a:lstStyle/>
          <a:p>
            <a:r>
              <a:rPr lang="en-US" sz="6000" b="1" dirty="0">
                <a:ln w="1270">
                  <a:noFill/>
                </a:ln>
                <a:solidFill>
                  <a:schemeClr val="bg1"/>
                </a:solidFill>
                <a:latin typeface="+mn-lt"/>
              </a:rPr>
              <a:t>SYNOD</a:t>
            </a:r>
          </a:p>
        </p:txBody>
      </p:sp>
      <p:sp>
        <p:nvSpPr>
          <p:cNvPr id="6" name="Content Placeholder 5">
            <a:extLst>
              <a:ext uri="{FF2B5EF4-FFF2-40B4-BE49-F238E27FC236}">
                <a16:creationId xmlns:a16="http://schemas.microsoft.com/office/drawing/2014/main" id="{4826E37B-9403-9EBA-C68C-68DF5792CED7}"/>
              </a:ext>
            </a:extLst>
          </p:cNvPr>
          <p:cNvSpPr>
            <a:spLocks noGrp="1"/>
          </p:cNvSpPr>
          <p:nvPr>
            <p:ph sz="half" idx="2"/>
          </p:nvPr>
        </p:nvSpPr>
        <p:spPr>
          <a:xfrm>
            <a:off x="839788" y="2505075"/>
            <a:ext cx="10790934" cy="3684588"/>
          </a:xfrm>
        </p:spPr>
        <p:txBody>
          <a:bodyPr>
            <a:normAutofit/>
          </a:bodyPr>
          <a:lstStyle/>
          <a:p>
            <a:pPr defTabSz="914400">
              <a:lnSpc>
                <a:spcPct val="150000"/>
              </a:lnSpc>
            </a:pPr>
            <a:r>
              <a:rPr lang="en-US" sz="2800" b="1" dirty="0"/>
              <a:t>“Synod” means “walking together”</a:t>
            </a:r>
          </a:p>
          <a:p>
            <a:pPr defTabSz="914400">
              <a:lnSpc>
                <a:spcPct val="150000"/>
              </a:lnSpc>
            </a:pPr>
            <a:r>
              <a:rPr lang="en-US" sz="2800" b="1" dirty="0"/>
              <a:t>Congregations joined together to form the Synod and relate to one another through it</a:t>
            </a:r>
          </a:p>
          <a:p>
            <a:pPr defTabSz="914400">
              <a:lnSpc>
                <a:spcPct val="150000"/>
              </a:lnSpc>
            </a:pPr>
            <a:r>
              <a:rPr lang="en-US" sz="2800" b="1" dirty="0"/>
              <a:t>Association of Lutheran congregations and its agencies</a:t>
            </a:r>
          </a:p>
          <a:p>
            <a:pPr marL="0" indent="0">
              <a:buNone/>
            </a:pPr>
            <a:endParaRPr lang="en-US" dirty="0"/>
          </a:p>
        </p:txBody>
      </p:sp>
      <p:sp>
        <p:nvSpPr>
          <p:cNvPr id="7" name="Text Placeholder 2">
            <a:extLst>
              <a:ext uri="{FF2B5EF4-FFF2-40B4-BE49-F238E27FC236}">
                <a16:creationId xmlns:a16="http://schemas.microsoft.com/office/drawing/2014/main" id="{E6684B7C-190C-4B4D-DBBD-591A64B3CA0B}"/>
              </a:ext>
            </a:extLst>
          </p:cNvPr>
          <p:cNvSpPr txBox="1">
            <a:spLocks/>
          </p:cNvSpPr>
          <p:nvPr/>
        </p:nvSpPr>
        <p:spPr>
          <a:xfrm>
            <a:off x="839788" y="1681163"/>
            <a:ext cx="5157787"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b="1" dirty="0">
              <a:latin typeface="+mj-lt"/>
            </a:endParaRPr>
          </a:p>
          <a:p>
            <a:pPr marL="0" indent="0">
              <a:buNone/>
            </a:pPr>
            <a:endParaRPr lang="en-US" sz="2400" b="1" i="1" dirty="0"/>
          </a:p>
        </p:txBody>
      </p:sp>
    </p:spTree>
    <p:extLst>
      <p:ext uri="{BB962C8B-B14F-4D97-AF65-F5344CB8AC3E}">
        <p14:creationId xmlns:p14="http://schemas.microsoft.com/office/powerpoint/2010/main" val="735783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EAB01-C318-8B6A-1F18-70FC99F2FA2A}"/>
              </a:ext>
            </a:extLst>
          </p:cNvPr>
          <p:cNvSpPr>
            <a:spLocks noGrp="1"/>
          </p:cNvSpPr>
          <p:nvPr>
            <p:ph type="title"/>
          </p:nvPr>
        </p:nvSpPr>
        <p:spPr/>
        <p:txBody>
          <a:bodyPr>
            <a:normAutofit/>
          </a:bodyPr>
          <a:lstStyle/>
          <a:p>
            <a:r>
              <a:rPr lang="en-US" sz="6000" b="1" dirty="0">
                <a:solidFill>
                  <a:schemeClr val="bg1"/>
                </a:solidFill>
                <a:latin typeface="+mn-lt"/>
              </a:rPr>
              <a:t>FC# 4—Life Together</a:t>
            </a:r>
          </a:p>
        </p:txBody>
      </p:sp>
      <p:sp>
        <p:nvSpPr>
          <p:cNvPr id="4" name="Content Placeholder 3">
            <a:extLst>
              <a:ext uri="{FF2B5EF4-FFF2-40B4-BE49-F238E27FC236}">
                <a16:creationId xmlns:a16="http://schemas.microsoft.com/office/drawing/2014/main" id="{CD52EAC8-0468-0801-D4C0-9426C77E2506}"/>
              </a:ext>
            </a:extLst>
          </p:cNvPr>
          <p:cNvSpPr>
            <a:spLocks noGrp="1"/>
          </p:cNvSpPr>
          <p:nvPr>
            <p:ph sz="half" idx="2"/>
          </p:nvPr>
        </p:nvSpPr>
        <p:spPr>
          <a:xfrm>
            <a:off x="836612" y="1690688"/>
            <a:ext cx="10686168" cy="4957586"/>
          </a:xfrm>
        </p:spPr>
        <p:txBody>
          <a:bodyPr>
            <a:normAutofit/>
          </a:bodyPr>
          <a:lstStyle/>
          <a:p>
            <a:pPr>
              <a:lnSpc>
                <a:spcPct val="150000"/>
              </a:lnSpc>
            </a:pPr>
            <a:r>
              <a:rPr lang="en-US" dirty="0">
                <a:solidFill>
                  <a:schemeClr val="bg1"/>
                </a:solidFill>
              </a:rPr>
              <a:t>Triennial Emphases and Mission Priorities</a:t>
            </a:r>
          </a:p>
          <a:p>
            <a:pPr>
              <a:lnSpc>
                <a:spcPct val="150000"/>
              </a:lnSpc>
            </a:pPr>
            <a:r>
              <a:rPr lang="en-US" dirty="0">
                <a:solidFill>
                  <a:schemeClr val="bg1"/>
                </a:solidFill>
              </a:rPr>
              <a:t>Worship in person</a:t>
            </a:r>
          </a:p>
          <a:p>
            <a:pPr>
              <a:lnSpc>
                <a:spcPct val="150000"/>
              </a:lnSpc>
            </a:pPr>
            <a:r>
              <a:rPr lang="en-US" dirty="0">
                <a:solidFill>
                  <a:schemeClr val="bg1"/>
                </a:solidFill>
              </a:rPr>
              <a:t>Scripture—Public Proclamation</a:t>
            </a:r>
          </a:p>
          <a:p>
            <a:pPr>
              <a:lnSpc>
                <a:spcPct val="150000"/>
              </a:lnSpc>
            </a:pPr>
            <a:r>
              <a:rPr lang="en-US" dirty="0">
                <a:solidFill>
                  <a:schemeClr val="bg1"/>
                </a:solidFill>
              </a:rPr>
              <a:t>Scripture—Translation</a:t>
            </a:r>
          </a:p>
          <a:p>
            <a:pPr>
              <a:lnSpc>
                <a:spcPct val="150000"/>
              </a:lnSpc>
            </a:pPr>
            <a:r>
              <a:rPr lang="en-US" dirty="0">
                <a:solidFill>
                  <a:schemeClr val="bg1"/>
                </a:solidFill>
              </a:rPr>
              <a:t>Spanish Language Hymnal</a:t>
            </a:r>
          </a:p>
          <a:p>
            <a:pPr>
              <a:lnSpc>
                <a:spcPct val="150000"/>
              </a:lnSpc>
            </a:pPr>
            <a:r>
              <a:rPr lang="en-US" dirty="0">
                <a:solidFill>
                  <a:schemeClr val="bg1"/>
                </a:solidFill>
              </a:rPr>
              <a:t>And much more…</a:t>
            </a:r>
          </a:p>
        </p:txBody>
      </p:sp>
    </p:spTree>
    <p:extLst>
      <p:ext uri="{BB962C8B-B14F-4D97-AF65-F5344CB8AC3E}">
        <p14:creationId xmlns:p14="http://schemas.microsoft.com/office/powerpoint/2010/main" val="4082559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EAB01-C318-8B6A-1F18-70FC99F2FA2A}"/>
              </a:ext>
            </a:extLst>
          </p:cNvPr>
          <p:cNvSpPr>
            <a:spLocks noGrp="1"/>
          </p:cNvSpPr>
          <p:nvPr>
            <p:ph type="title"/>
          </p:nvPr>
        </p:nvSpPr>
        <p:spPr>
          <a:xfrm>
            <a:off x="925072" y="814576"/>
            <a:ext cx="10515600" cy="1325563"/>
          </a:xfrm>
        </p:spPr>
        <p:txBody>
          <a:bodyPr>
            <a:noAutofit/>
          </a:bodyPr>
          <a:lstStyle/>
          <a:p>
            <a:r>
              <a:rPr lang="en-US" sz="6000" b="1" dirty="0">
                <a:solidFill>
                  <a:schemeClr val="bg1"/>
                </a:solidFill>
                <a:latin typeface="+mn-lt"/>
              </a:rPr>
              <a:t>FC# 5—Theology and Church Relations</a:t>
            </a:r>
          </a:p>
        </p:txBody>
      </p:sp>
      <p:sp>
        <p:nvSpPr>
          <p:cNvPr id="4" name="Content Placeholder 3">
            <a:extLst>
              <a:ext uri="{FF2B5EF4-FFF2-40B4-BE49-F238E27FC236}">
                <a16:creationId xmlns:a16="http://schemas.microsoft.com/office/drawing/2014/main" id="{CD52EAC8-0468-0801-D4C0-9426C77E2506}"/>
              </a:ext>
            </a:extLst>
          </p:cNvPr>
          <p:cNvSpPr>
            <a:spLocks noGrp="1"/>
          </p:cNvSpPr>
          <p:nvPr>
            <p:ph sz="half" idx="2"/>
          </p:nvPr>
        </p:nvSpPr>
        <p:spPr>
          <a:xfrm>
            <a:off x="839788" y="2262753"/>
            <a:ext cx="10686168" cy="4230122"/>
          </a:xfrm>
        </p:spPr>
        <p:txBody>
          <a:bodyPr>
            <a:normAutofit/>
          </a:bodyPr>
          <a:lstStyle/>
          <a:p>
            <a:pPr>
              <a:lnSpc>
                <a:spcPct val="150000"/>
              </a:lnSpc>
            </a:pPr>
            <a:r>
              <a:rPr lang="en-US" dirty="0">
                <a:solidFill>
                  <a:schemeClr val="bg1"/>
                </a:solidFill>
              </a:rPr>
              <a:t>Recognition of fellowship and existing relationships</a:t>
            </a:r>
          </a:p>
          <a:p>
            <a:pPr>
              <a:lnSpc>
                <a:spcPct val="150000"/>
              </a:lnSpc>
            </a:pPr>
            <a:r>
              <a:rPr lang="en-US" dirty="0">
                <a:solidFill>
                  <a:schemeClr val="bg1"/>
                </a:solidFill>
              </a:rPr>
              <a:t>Communion, Creation</a:t>
            </a:r>
          </a:p>
          <a:p>
            <a:pPr>
              <a:lnSpc>
                <a:spcPct val="150000"/>
              </a:lnSpc>
            </a:pPr>
            <a:r>
              <a:rPr lang="en-US" dirty="0">
                <a:solidFill>
                  <a:schemeClr val="bg1"/>
                </a:solidFill>
              </a:rPr>
              <a:t>Woman Suffrage</a:t>
            </a:r>
          </a:p>
          <a:p>
            <a:pPr>
              <a:lnSpc>
                <a:spcPct val="150000"/>
              </a:lnSpc>
            </a:pPr>
            <a:r>
              <a:rPr lang="en-US" dirty="0">
                <a:solidFill>
                  <a:schemeClr val="bg1"/>
                </a:solidFill>
              </a:rPr>
              <a:t>Large Catechism with Annotations and Contemporary Applications</a:t>
            </a:r>
          </a:p>
          <a:p>
            <a:pPr>
              <a:lnSpc>
                <a:spcPct val="150000"/>
              </a:lnSpc>
            </a:pPr>
            <a:r>
              <a:rPr lang="en-US" dirty="0">
                <a:solidFill>
                  <a:schemeClr val="bg1"/>
                </a:solidFill>
              </a:rPr>
              <a:t>And more….</a:t>
            </a:r>
          </a:p>
          <a:p>
            <a:endParaRPr lang="en-US" dirty="0"/>
          </a:p>
        </p:txBody>
      </p:sp>
    </p:spTree>
    <p:extLst>
      <p:ext uri="{BB962C8B-B14F-4D97-AF65-F5344CB8AC3E}">
        <p14:creationId xmlns:p14="http://schemas.microsoft.com/office/powerpoint/2010/main" val="26566104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EAB01-C318-8B6A-1F18-70FC99F2FA2A}"/>
              </a:ext>
            </a:extLst>
          </p:cNvPr>
          <p:cNvSpPr>
            <a:spLocks noGrp="1"/>
          </p:cNvSpPr>
          <p:nvPr>
            <p:ph type="title"/>
          </p:nvPr>
        </p:nvSpPr>
        <p:spPr>
          <a:xfrm>
            <a:off x="932779" y="534617"/>
            <a:ext cx="11110993" cy="1325563"/>
          </a:xfrm>
        </p:spPr>
        <p:txBody>
          <a:bodyPr>
            <a:noAutofit/>
          </a:bodyPr>
          <a:lstStyle/>
          <a:p>
            <a:r>
              <a:rPr lang="en-US" sz="6000" b="1" dirty="0">
                <a:solidFill>
                  <a:schemeClr val="bg1"/>
                </a:solidFill>
                <a:latin typeface="+mn-lt"/>
              </a:rPr>
              <a:t>FC# 6—Pastoral Ministry &amp; Sem. </a:t>
            </a:r>
          </a:p>
        </p:txBody>
      </p:sp>
      <p:sp>
        <p:nvSpPr>
          <p:cNvPr id="4" name="Content Placeholder 3">
            <a:extLst>
              <a:ext uri="{FF2B5EF4-FFF2-40B4-BE49-F238E27FC236}">
                <a16:creationId xmlns:a16="http://schemas.microsoft.com/office/drawing/2014/main" id="{CD52EAC8-0468-0801-D4C0-9426C77E2506}"/>
              </a:ext>
            </a:extLst>
          </p:cNvPr>
          <p:cNvSpPr>
            <a:spLocks noGrp="1"/>
          </p:cNvSpPr>
          <p:nvPr>
            <p:ph sz="half" idx="2"/>
          </p:nvPr>
        </p:nvSpPr>
        <p:spPr>
          <a:xfrm>
            <a:off x="932779" y="1790512"/>
            <a:ext cx="10686168" cy="4532871"/>
          </a:xfrm>
        </p:spPr>
        <p:txBody>
          <a:bodyPr>
            <a:normAutofit/>
          </a:bodyPr>
          <a:lstStyle/>
          <a:p>
            <a:pPr>
              <a:lnSpc>
                <a:spcPct val="150000"/>
              </a:lnSpc>
            </a:pPr>
            <a:r>
              <a:rPr lang="en-US" dirty="0">
                <a:solidFill>
                  <a:schemeClr val="bg1"/>
                </a:solidFill>
              </a:rPr>
              <a:t>Church worker recruitment</a:t>
            </a:r>
          </a:p>
          <a:p>
            <a:pPr>
              <a:lnSpc>
                <a:spcPct val="150000"/>
              </a:lnSpc>
            </a:pPr>
            <a:r>
              <a:rPr lang="en-US" dirty="0">
                <a:solidFill>
                  <a:schemeClr val="bg1"/>
                </a:solidFill>
              </a:rPr>
              <a:t>Routes to Ministry</a:t>
            </a:r>
          </a:p>
          <a:p>
            <a:pPr>
              <a:lnSpc>
                <a:spcPct val="150000"/>
              </a:lnSpc>
            </a:pPr>
            <a:r>
              <a:rPr lang="en-US" dirty="0">
                <a:solidFill>
                  <a:schemeClr val="bg1"/>
                </a:solidFill>
              </a:rPr>
              <a:t>Colloquy</a:t>
            </a:r>
          </a:p>
          <a:p>
            <a:pPr>
              <a:lnSpc>
                <a:spcPct val="150000"/>
              </a:lnSpc>
            </a:pPr>
            <a:r>
              <a:rPr lang="en-US" dirty="0">
                <a:solidFill>
                  <a:schemeClr val="bg1"/>
                </a:solidFill>
              </a:rPr>
              <a:t>Lay deacons</a:t>
            </a:r>
          </a:p>
          <a:p>
            <a:pPr>
              <a:lnSpc>
                <a:spcPct val="150000"/>
              </a:lnSpc>
            </a:pPr>
            <a:r>
              <a:rPr lang="en-US" dirty="0">
                <a:solidFill>
                  <a:schemeClr val="bg1"/>
                </a:solidFill>
              </a:rPr>
              <a:t>Fitness for ministry</a:t>
            </a:r>
          </a:p>
          <a:p>
            <a:pPr>
              <a:lnSpc>
                <a:spcPct val="150000"/>
              </a:lnSpc>
            </a:pPr>
            <a:r>
              <a:rPr lang="en-US" dirty="0">
                <a:solidFill>
                  <a:schemeClr val="bg1"/>
                </a:solidFill>
              </a:rPr>
              <a:t>And more…</a:t>
            </a:r>
          </a:p>
        </p:txBody>
      </p:sp>
    </p:spTree>
    <p:extLst>
      <p:ext uri="{BB962C8B-B14F-4D97-AF65-F5344CB8AC3E}">
        <p14:creationId xmlns:p14="http://schemas.microsoft.com/office/powerpoint/2010/main" val="35704643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EAB01-C318-8B6A-1F18-70FC99F2FA2A}"/>
              </a:ext>
            </a:extLst>
          </p:cNvPr>
          <p:cNvSpPr>
            <a:spLocks noGrp="1"/>
          </p:cNvSpPr>
          <p:nvPr>
            <p:ph type="title"/>
          </p:nvPr>
        </p:nvSpPr>
        <p:spPr/>
        <p:txBody>
          <a:bodyPr>
            <a:noAutofit/>
          </a:bodyPr>
          <a:lstStyle/>
          <a:p>
            <a:r>
              <a:rPr lang="en-US" sz="6000" b="1" dirty="0">
                <a:solidFill>
                  <a:schemeClr val="bg1"/>
                </a:solidFill>
                <a:latin typeface="+mn-lt"/>
              </a:rPr>
              <a:t>FC# 7 —University Education</a:t>
            </a:r>
          </a:p>
        </p:txBody>
      </p:sp>
      <p:sp>
        <p:nvSpPr>
          <p:cNvPr id="4" name="Content Placeholder 3">
            <a:extLst>
              <a:ext uri="{FF2B5EF4-FFF2-40B4-BE49-F238E27FC236}">
                <a16:creationId xmlns:a16="http://schemas.microsoft.com/office/drawing/2014/main" id="{CD52EAC8-0468-0801-D4C0-9426C77E2506}"/>
              </a:ext>
            </a:extLst>
          </p:cNvPr>
          <p:cNvSpPr>
            <a:spLocks noGrp="1"/>
          </p:cNvSpPr>
          <p:nvPr>
            <p:ph sz="half" idx="2"/>
          </p:nvPr>
        </p:nvSpPr>
        <p:spPr>
          <a:xfrm>
            <a:off x="839788" y="1690688"/>
            <a:ext cx="10686168" cy="4427890"/>
          </a:xfrm>
        </p:spPr>
        <p:txBody>
          <a:bodyPr>
            <a:noAutofit/>
          </a:bodyPr>
          <a:lstStyle/>
          <a:p>
            <a:pPr>
              <a:lnSpc>
                <a:spcPct val="150000"/>
              </a:lnSpc>
            </a:pPr>
            <a:r>
              <a:rPr lang="en-US" dirty="0">
                <a:solidFill>
                  <a:schemeClr val="bg1"/>
                </a:solidFill>
              </a:rPr>
              <a:t>Concordia University System governance model</a:t>
            </a:r>
          </a:p>
          <a:p>
            <a:pPr>
              <a:lnSpc>
                <a:spcPct val="150000"/>
              </a:lnSpc>
            </a:pPr>
            <a:r>
              <a:rPr lang="en-US" dirty="0">
                <a:solidFill>
                  <a:schemeClr val="bg1"/>
                </a:solidFill>
              </a:rPr>
              <a:t>Board of Regents of universities</a:t>
            </a:r>
          </a:p>
          <a:p>
            <a:pPr>
              <a:lnSpc>
                <a:spcPct val="150000"/>
              </a:lnSpc>
            </a:pPr>
            <a:r>
              <a:rPr lang="en-US" dirty="0">
                <a:solidFill>
                  <a:schemeClr val="bg1"/>
                </a:solidFill>
              </a:rPr>
              <a:t>University president election process</a:t>
            </a:r>
          </a:p>
          <a:p>
            <a:pPr>
              <a:lnSpc>
                <a:spcPct val="150000"/>
              </a:lnSpc>
            </a:pPr>
            <a:r>
              <a:rPr lang="en-US" dirty="0">
                <a:solidFill>
                  <a:schemeClr val="bg1"/>
                </a:solidFill>
              </a:rPr>
              <a:t>Colloquy</a:t>
            </a:r>
          </a:p>
          <a:p>
            <a:pPr>
              <a:lnSpc>
                <a:spcPct val="150000"/>
              </a:lnSpc>
            </a:pPr>
            <a:r>
              <a:rPr lang="en-US" dirty="0">
                <a:solidFill>
                  <a:schemeClr val="bg1"/>
                </a:solidFill>
              </a:rPr>
              <a:t>University support</a:t>
            </a:r>
          </a:p>
          <a:p>
            <a:pPr>
              <a:lnSpc>
                <a:spcPct val="150000"/>
              </a:lnSpc>
            </a:pPr>
            <a:r>
              <a:rPr lang="en-US" dirty="0">
                <a:solidFill>
                  <a:schemeClr val="bg1"/>
                </a:solidFill>
              </a:rPr>
              <a:t>And more…</a:t>
            </a:r>
          </a:p>
        </p:txBody>
      </p:sp>
    </p:spTree>
    <p:extLst>
      <p:ext uri="{BB962C8B-B14F-4D97-AF65-F5344CB8AC3E}">
        <p14:creationId xmlns:p14="http://schemas.microsoft.com/office/powerpoint/2010/main" val="16426334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EAB01-C318-8B6A-1F18-70FC99F2FA2A}"/>
              </a:ext>
            </a:extLst>
          </p:cNvPr>
          <p:cNvSpPr>
            <a:spLocks noGrp="1"/>
          </p:cNvSpPr>
          <p:nvPr>
            <p:ph type="title"/>
          </p:nvPr>
        </p:nvSpPr>
        <p:spPr/>
        <p:txBody>
          <a:bodyPr>
            <a:noAutofit/>
          </a:bodyPr>
          <a:lstStyle/>
          <a:p>
            <a:r>
              <a:rPr lang="en-US" sz="6000" b="1" dirty="0">
                <a:solidFill>
                  <a:schemeClr val="bg1"/>
                </a:solidFill>
                <a:latin typeface="+mn-lt"/>
              </a:rPr>
              <a:t>FC# 8—Finance</a:t>
            </a:r>
          </a:p>
        </p:txBody>
      </p:sp>
      <p:sp>
        <p:nvSpPr>
          <p:cNvPr id="4" name="Content Placeholder 3">
            <a:extLst>
              <a:ext uri="{FF2B5EF4-FFF2-40B4-BE49-F238E27FC236}">
                <a16:creationId xmlns:a16="http://schemas.microsoft.com/office/drawing/2014/main" id="{CD52EAC8-0468-0801-D4C0-9426C77E2506}"/>
              </a:ext>
            </a:extLst>
          </p:cNvPr>
          <p:cNvSpPr>
            <a:spLocks noGrp="1"/>
          </p:cNvSpPr>
          <p:nvPr>
            <p:ph sz="half" idx="2"/>
          </p:nvPr>
        </p:nvSpPr>
        <p:spPr>
          <a:xfrm>
            <a:off x="839788" y="1534333"/>
            <a:ext cx="10686168" cy="4584246"/>
          </a:xfrm>
        </p:spPr>
        <p:txBody>
          <a:bodyPr>
            <a:noAutofit/>
          </a:bodyPr>
          <a:lstStyle/>
          <a:p>
            <a:pPr>
              <a:lnSpc>
                <a:spcPct val="150000"/>
              </a:lnSpc>
            </a:pPr>
            <a:r>
              <a:rPr lang="en-US" dirty="0">
                <a:solidFill>
                  <a:schemeClr val="bg1"/>
                </a:solidFill>
              </a:rPr>
              <a:t>Intellectual property</a:t>
            </a:r>
          </a:p>
          <a:p>
            <a:pPr>
              <a:lnSpc>
                <a:spcPct val="150000"/>
              </a:lnSpc>
            </a:pPr>
            <a:r>
              <a:rPr lang="en-US" dirty="0">
                <a:solidFill>
                  <a:schemeClr val="bg1"/>
                </a:solidFill>
              </a:rPr>
              <a:t>Health plans</a:t>
            </a:r>
          </a:p>
          <a:p>
            <a:pPr>
              <a:lnSpc>
                <a:spcPct val="150000"/>
              </a:lnSpc>
            </a:pPr>
            <a:r>
              <a:rPr lang="en-US" dirty="0">
                <a:solidFill>
                  <a:schemeClr val="bg1"/>
                </a:solidFill>
              </a:rPr>
              <a:t>Worker benefit plans</a:t>
            </a:r>
          </a:p>
          <a:p>
            <a:pPr>
              <a:lnSpc>
                <a:spcPct val="150000"/>
              </a:lnSpc>
            </a:pPr>
            <a:r>
              <a:rPr lang="en-US" dirty="0">
                <a:solidFill>
                  <a:schemeClr val="bg1"/>
                </a:solidFill>
              </a:rPr>
              <a:t>Is responsible to review the financial impact of any resolution proposed with anticipated cost</a:t>
            </a:r>
          </a:p>
          <a:p>
            <a:pPr>
              <a:lnSpc>
                <a:spcPct val="150000"/>
              </a:lnSpc>
            </a:pPr>
            <a:r>
              <a:rPr lang="en-US" dirty="0">
                <a:solidFill>
                  <a:schemeClr val="bg1"/>
                </a:solidFill>
              </a:rPr>
              <a:t>And more…</a:t>
            </a:r>
          </a:p>
        </p:txBody>
      </p:sp>
    </p:spTree>
    <p:extLst>
      <p:ext uri="{BB962C8B-B14F-4D97-AF65-F5344CB8AC3E}">
        <p14:creationId xmlns:p14="http://schemas.microsoft.com/office/powerpoint/2010/main" val="777833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EAB01-C318-8B6A-1F18-70FC99F2FA2A}"/>
              </a:ext>
            </a:extLst>
          </p:cNvPr>
          <p:cNvSpPr>
            <a:spLocks noGrp="1"/>
          </p:cNvSpPr>
          <p:nvPr>
            <p:ph type="title"/>
          </p:nvPr>
        </p:nvSpPr>
        <p:spPr/>
        <p:txBody>
          <a:bodyPr>
            <a:noAutofit/>
          </a:bodyPr>
          <a:lstStyle/>
          <a:p>
            <a:r>
              <a:rPr lang="en-US" sz="6000" b="1" dirty="0">
                <a:solidFill>
                  <a:schemeClr val="bg1"/>
                </a:solidFill>
                <a:latin typeface="+mn-lt"/>
              </a:rPr>
              <a:t>FC# 9—Structure &amp; Admin.</a:t>
            </a:r>
          </a:p>
        </p:txBody>
      </p:sp>
      <p:sp>
        <p:nvSpPr>
          <p:cNvPr id="4" name="Content Placeholder 3">
            <a:extLst>
              <a:ext uri="{FF2B5EF4-FFF2-40B4-BE49-F238E27FC236}">
                <a16:creationId xmlns:a16="http://schemas.microsoft.com/office/drawing/2014/main" id="{CD52EAC8-0468-0801-D4C0-9426C77E2506}"/>
              </a:ext>
            </a:extLst>
          </p:cNvPr>
          <p:cNvSpPr>
            <a:spLocks noGrp="1"/>
          </p:cNvSpPr>
          <p:nvPr>
            <p:ph sz="half" idx="2"/>
          </p:nvPr>
        </p:nvSpPr>
        <p:spPr>
          <a:xfrm>
            <a:off x="839788" y="1441343"/>
            <a:ext cx="10686168" cy="4677236"/>
          </a:xfrm>
        </p:spPr>
        <p:txBody>
          <a:bodyPr>
            <a:noAutofit/>
          </a:bodyPr>
          <a:lstStyle/>
          <a:p>
            <a:pPr>
              <a:lnSpc>
                <a:spcPct val="170000"/>
              </a:lnSpc>
            </a:pPr>
            <a:r>
              <a:rPr lang="en-US" dirty="0">
                <a:solidFill>
                  <a:schemeClr val="bg1"/>
                </a:solidFill>
              </a:rPr>
              <a:t>Bylaw revisions</a:t>
            </a:r>
          </a:p>
          <a:p>
            <a:pPr>
              <a:lnSpc>
                <a:spcPct val="170000"/>
              </a:lnSpc>
            </a:pPr>
            <a:r>
              <a:rPr lang="en-US" dirty="0">
                <a:solidFill>
                  <a:schemeClr val="bg1"/>
                </a:solidFill>
              </a:rPr>
              <a:t>Four-year cycle for convention</a:t>
            </a:r>
          </a:p>
          <a:p>
            <a:pPr>
              <a:lnSpc>
                <a:spcPct val="170000"/>
              </a:lnSpc>
            </a:pPr>
            <a:r>
              <a:rPr lang="en-US" dirty="0">
                <a:solidFill>
                  <a:schemeClr val="bg1"/>
                </a:solidFill>
              </a:rPr>
              <a:t>Circuit alignment and elections</a:t>
            </a:r>
          </a:p>
          <a:p>
            <a:pPr>
              <a:lnSpc>
                <a:spcPct val="170000"/>
              </a:lnSpc>
            </a:pPr>
            <a:r>
              <a:rPr lang="en-US" dirty="0">
                <a:solidFill>
                  <a:schemeClr val="bg1"/>
                </a:solidFill>
              </a:rPr>
              <a:t>Non-voting advisory delegates at national convention</a:t>
            </a:r>
          </a:p>
          <a:p>
            <a:pPr>
              <a:lnSpc>
                <a:spcPct val="170000"/>
              </a:lnSpc>
            </a:pPr>
            <a:r>
              <a:rPr lang="en-US" dirty="0">
                <a:solidFill>
                  <a:schemeClr val="bg1"/>
                </a:solidFill>
              </a:rPr>
              <a:t>National convention related matters, election, nominations, etc.</a:t>
            </a:r>
          </a:p>
          <a:p>
            <a:pPr>
              <a:lnSpc>
                <a:spcPct val="170000"/>
              </a:lnSpc>
            </a:pPr>
            <a:r>
              <a:rPr lang="en-US" dirty="0">
                <a:solidFill>
                  <a:schemeClr val="bg1"/>
                </a:solidFill>
              </a:rPr>
              <a:t>And much, much more…</a:t>
            </a:r>
          </a:p>
        </p:txBody>
      </p:sp>
    </p:spTree>
    <p:extLst>
      <p:ext uri="{BB962C8B-B14F-4D97-AF65-F5344CB8AC3E}">
        <p14:creationId xmlns:p14="http://schemas.microsoft.com/office/powerpoint/2010/main" val="6086241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EAB01-C318-8B6A-1F18-70FC99F2FA2A}"/>
              </a:ext>
            </a:extLst>
          </p:cNvPr>
          <p:cNvSpPr>
            <a:spLocks noGrp="1"/>
          </p:cNvSpPr>
          <p:nvPr>
            <p:ph type="title"/>
          </p:nvPr>
        </p:nvSpPr>
        <p:spPr>
          <a:xfrm>
            <a:off x="838200" y="739422"/>
            <a:ext cx="11003844" cy="1325563"/>
          </a:xfrm>
        </p:spPr>
        <p:txBody>
          <a:bodyPr>
            <a:noAutofit/>
          </a:bodyPr>
          <a:lstStyle/>
          <a:p>
            <a:r>
              <a:rPr lang="en-US" sz="6000" b="1" dirty="0">
                <a:solidFill>
                  <a:schemeClr val="bg1"/>
                </a:solidFill>
                <a:latin typeface="+mn-lt"/>
              </a:rPr>
              <a:t>FC# 10—Ecclesiastical Supervision and Dispute Resolution</a:t>
            </a:r>
          </a:p>
        </p:txBody>
      </p:sp>
      <p:sp>
        <p:nvSpPr>
          <p:cNvPr id="4" name="Content Placeholder 3">
            <a:extLst>
              <a:ext uri="{FF2B5EF4-FFF2-40B4-BE49-F238E27FC236}">
                <a16:creationId xmlns:a16="http://schemas.microsoft.com/office/drawing/2014/main" id="{CD52EAC8-0468-0801-D4C0-9426C77E2506}"/>
              </a:ext>
            </a:extLst>
          </p:cNvPr>
          <p:cNvSpPr>
            <a:spLocks noGrp="1"/>
          </p:cNvSpPr>
          <p:nvPr>
            <p:ph sz="half" idx="2"/>
          </p:nvPr>
        </p:nvSpPr>
        <p:spPr>
          <a:xfrm>
            <a:off x="839788" y="2325511"/>
            <a:ext cx="10686168" cy="3793067"/>
          </a:xfrm>
        </p:spPr>
        <p:txBody>
          <a:bodyPr>
            <a:normAutofit/>
          </a:bodyPr>
          <a:lstStyle/>
          <a:p>
            <a:pPr>
              <a:lnSpc>
                <a:spcPct val="150000"/>
              </a:lnSpc>
            </a:pPr>
            <a:r>
              <a:rPr lang="en-US" dirty="0">
                <a:solidFill>
                  <a:schemeClr val="bg1"/>
                </a:solidFill>
              </a:rPr>
              <a:t>Bylaw revisions</a:t>
            </a:r>
          </a:p>
          <a:p>
            <a:pPr>
              <a:lnSpc>
                <a:spcPct val="150000"/>
              </a:lnSpc>
            </a:pPr>
            <a:r>
              <a:rPr lang="en-US" dirty="0">
                <a:solidFill>
                  <a:schemeClr val="bg1"/>
                </a:solidFill>
              </a:rPr>
              <a:t>Adjudication process</a:t>
            </a:r>
          </a:p>
          <a:p>
            <a:pPr>
              <a:lnSpc>
                <a:spcPct val="150000"/>
              </a:lnSpc>
            </a:pPr>
            <a:r>
              <a:rPr lang="en-US" dirty="0">
                <a:solidFill>
                  <a:schemeClr val="bg1"/>
                </a:solidFill>
              </a:rPr>
              <a:t>COP standards</a:t>
            </a:r>
          </a:p>
          <a:p>
            <a:pPr>
              <a:lnSpc>
                <a:spcPct val="150000"/>
              </a:lnSpc>
            </a:pPr>
            <a:r>
              <a:rPr lang="en-US" dirty="0">
                <a:solidFill>
                  <a:schemeClr val="bg1"/>
                </a:solidFill>
              </a:rPr>
              <a:t>Sexual misconduct and criminal behavior</a:t>
            </a:r>
          </a:p>
          <a:p>
            <a:pPr>
              <a:lnSpc>
                <a:spcPct val="150000"/>
              </a:lnSpc>
            </a:pPr>
            <a:r>
              <a:rPr lang="en-US" dirty="0">
                <a:solidFill>
                  <a:schemeClr val="bg1"/>
                </a:solidFill>
              </a:rPr>
              <a:t>And much more…</a:t>
            </a:r>
          </a:p>
        </p:txBody>
      </p:sp>
    </p:spTree>
    <p:extLst>
      <p:ext uri="{BB962C8B-B14F-4D97-AF65-F5344CB8AC3E}">
        <p14:creationId xmlns:p14="http://schemas.microsoft.com/office/powerpoint/2010/main" val="9383477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EAB01-C318-8B6A-1F18-70FC99F2FA2A}"/>
              </a:ext>
            </a:extLst>
          </p:cNvPr>
          <p:cNvSpPr>
            <a:spLocks noGrp="1"/>
          </p:cNvSpPr>
          <p:nvPr>
            <p:ph type="title"/>
          </p:nvPr>
        </p:nvSpPr>
        <p:spPr>
          <a:xfrm>
            <a:off x="839788" y="429456"/>
            <a:ext cx="11003844" cy="1325563"/>
          </a:xfrm>
        </p:spPr>
        <p:txBody>
          <a:bodyPr>
            <a:noAutofit/>
          </a:bodyPr>
          <a:lstStyle/>
          <a:p>
            <a:r>
              <a:rPr lang="en-US" sz="6000" b="1" dirty="0">
                <a:solidFill>
                  <a:schemeClr val="bg1"/>
                </a:solidFill>
                <a:latin typeface="+mn-lt"/>
              </a:rPr>
              <a:t>FC# 11—Church and Culture</a:t>
            </a:r>
          </a:p>
        </p:txBody>
      </p:sp>
      <p:sp>
        <p:nvSpPr>
          <p:cNvPr id="4" name="Content Placeholder 3">
            <a:extLst>
              <a:ext uri="{FF2B5EF4-FFF2-40B4-BE49-F238E27FC236}">
                <a16:creationId xmlns:a16="http://schemas.microsoft.com/office/drawing/2014/main" id="{CD52EAC8-0468-0801-D4C0-9426C77E2506}"/>
              </a:ext>
            </a:extLst>
          </p:cNvPr>
          <p:cNvSpPr>
            <a:spLocks noGrp="1"/>
          </p:cNvSpPr>
          <p:nvPr>
            <p:ph sz="half" idx="2"/>
          </p:nvPr>
        </p:nvSpPr>
        <p:spPr>
          <a:xfrm>
            <a:off x="839788" y="2064985"/>
            <a:ext cx="10686168" cy="4506296"/>
          </a:xfrm>
        </p:spPr>
        <p:txBody>
          <a:bodyPr>
            <a:normAutofit fontScale="92500" lnSpcReduction="20000"/>
          </a:bodyPr>
          <a:lstStyle/>
          <a:p>
            <a:pPr>
              <a:lnSpc>
                <a:spcPct val="170000"/>
              </a:lnSpc>
            </a:pPr>
            <a:r>
              <a:rPr lang="en-US" sz="3000" dirty="0">
                <a:solidFill>
                  <a:schemeClr val="bg1"/>
                </a:solidFill>
              </a:rPr>
              <a:t>Cultural movements and concerns (racism, CRT, violence, other ideologies)</a:t>
            </a:r>
          </a:p>
          <a:p>
            <a:pPr>
              <a:lnSpc>
                <a:spcPct val="170000"/>
              </a:lnSpc>
            </a:pPr>
            <a:r>
              <a:rPr lang="en-US" sz="3000" dirty="0">
                <a:solidFill>
                  <a:schemeClr val="bg1"/>
                </a:solidFill>
              </a:rPr>
              <a:t>Diversity and ministry</a:t>
            </a:r>
          </a:p>
          <a:p>
            <a:pPr>
              <a:lnSpc>
                <a:spcPct val="170000"/>
              </a:lnSpc>
            </a:pPr>
            <a:r>
              <a:rPr lang="en-US" sz="3000" dirty="0">
                <a:solidFill>
                  <a:schemeClr val="bg1"/>
                </a:solidFill>
              </a:rPr>
              <a:t>Free exercise (assembly, religion, consciences)</a:t>
            </a:r>
          </a:p>
          <a:p>
            <a:pPr>
              <a:lnSpc>
                <a:spcPct val="170000"/>
              </a:lnSpc>
            </a:pPr>
            <a:r>
              <a:rPr lang="en-US" sz="3000" dirty="0">
                <a:solidFill>
                  <a:schemeClr val="bg1"/>
                </a:solidFill>
              </a:rPr>
              <a:t>Military service – draft of women</a:t>
            </a:r>
          </a:p>
          <a:p>
            <a:pPr>
              <a:lnSpc>
                <a:spcPct val="170000"/>
              </a:lnSpc>
            </a:pPr>
            <a:r>
              <a:rPr lang="en-US" sz="3000" dirty="0">
                <a:solidFill>
                  <a:schemeClr val="bg1"/>
                </a:solidFill>
              </a:rPr>
              <a:t>And more…</a:t>
            </a:r>
          </a:p>
          <a:p>
            <a:pPr>
              <a:lnSpc>
                <a:spcPct val="150000"/>
              </a:lnSpc>
            </a:pPr>
            <a:endParaRPr lang="en-US" dirty="0"/>
          </a:p>
        </p:txBody>
      </p:sp>
    </p:spTree>
    <p:extLst>
      <p:ext uri="{BB962C8B-B14F-4D97-AF65-F5344CB8AC3E}">
        <p14:creationId xmlns:p14="http://schemas.microsoft.com/office/powerpoint/2010/main" val="21598491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EAB01-C318-8B6A-1F18-70FC99F2FA2A}"/>
              </a:ext>
            </a:extLst>
          </p:cNvPr>
          <p:cNvSpPr>
            <a:spLocks noGrp="1"/>
          </p:cNvSpPr>
          <p:nvPr>
            <p:ph type="title"/>
          </p:nvPr>
        </p:nvSpPr>
        <p:spPr>
          <a:xfrm>
            <a:off x="838200" y="739422"/>
            <a:ext cx="11003844" cy="1325563"/>
          </a:xfrm>
        </p:spPr>
        <p:txBody>
          <a:bodyPr>
            <a:noAutofit/>
          </a:bodyPr>
          <a:lstStyle/>
          <a:p>
            <a:r>
              <a:rPr lang="en-US" sz="6000" b="1" dirty="0">
                <a:solidFill>
                  <a:schemeClr val="bg1"/>
                </a:solidFill>
                <a:latin typeface="+mn-lt"/>
              </a:rPr>
              <a:t>FC# 12—Schools, Family, Young Adults, Youth</a:t>
            </a:r>
          </a:p>
        </p:txBody>
      </p:sp>
      <p:sp>
        <p:nvSpPr>
          <p:cNvPr id="4" name="Content Placeholder 3">
            <a:extLst>
              <a:ext uri="{FF2B5EF4-FFF2-40B4-BE49-F238E27FC236}">
                <a16:creationId xmlns:a16="http://schemas.microsoft.com/office/drawing/2014/main" id="{CD52EAC8-0468-0801-D4C0-9426C77E2506}"/>
              </a:ext>
            </a:extLst>
          </p:cNvPr>
          <p:cNvSpPr>
            <a:spLocks noGrp="1"/>
          </p:cNvSpPr>
          <p:nvPr>
            <p:ph sz="half" idx="2"/>
          </p:nvPr>
        </p:nvSpPr>
        <p:spPr>
          <a:xfrm>
            <a:off x="838200" y="2437518"/>
            <a:ext cx="10686168" cy="4053593"/>
          </a:xfrm>
        </p:spPr>
        <p:txBody>
          <a:bodyPr>
            <a:normAutofit/>
          </a:bodyPr>
          <a:lstStyle/>
          <a:p>
            <a:pPr>
              <a:lnSpc>
                <a:spcPct val="150000"/>
              </a:lnSpc>
            </a:pPr>
            <a:r>
              <a:rPr lang="en-US" dirty="0">
                <a:solidFill>
                  <a:schemeClr val="bg1"/>
                </a:solidFill>
              </a:rPr>
              <a:t>Curriculum</a:t>
            </a:r>
          </a:p>
          <a:p>
            <a:pPr>
              <a:lnSpc>
                <a:spcPct val="150000"/>
              </a:lnSpc>
            </a:pPr>
            <a:r>
              <a:rPr lang="en-US" dirty="0">
                <a:solidFill>
                  <a:schemeClr val="bg1"/>
                </a:solidFill>
              </a:rPr>
              <a:t>Parental authority</a:t>
            </a:r>
          </a:p>
          <a:p>
            <a:pPr>
              <a:lnSpc>
                <a:spcPct val="150000"/>
              </a:lnSpc>
            </a:pPr>
            <a:r>
              <a:rPr lang="en-US" dirty="0">
                <a:solidFill>
                  <a:schemeClr val="bg1"/>
                </a:solidFill>
              </a:rPr>
              <a:t>Student debt</a:t>
            </a:r>
          </a:p>
          <a:p>
            <a:pPr>
              <a:lnSpc>
                <a:spcPct val="150000"/>
              </a:lnSpc>
            </a:pPr>
            <a:r>
              <a:rPr lang="en-US" dirty="0">
                <a:solidFill>
                  <a:schemeClr val="bg1"/>
                </a:solidFill>
              </a:rPr>
              <a:t>Teacher shortage</a:t>
            </a:r>
          </a:p>
          <a:p>
            <a:pPr>
              <a:lnSpc>
                <a:spcPct val="150000"/>
              </a:lnSpc>
            </a:pPr>
            <a:r>
              <a:rPr lang="en-US" dirty="0">
                <a:solidFill>
                  <a:schemeClr val="bg1"/>
                </a:solidFill>
              </a:rPr>
              <a:t>And more…</a:t>
            </a:r>
          </a:p>
          <a:p>
            <a:pPr>
              <a:lnSpc>
                <a:spcPct val="150000"/>
              </a:lnSpc>
            </a:pPr>
            <a:endParaRPr lang="en-US" dirty="0"/>
          </a:p>
        </p:txBody>
      </p:sp>
    </p:spTree>
    <p:extLst>
      <p:ext uri="{BB962C8B-B14F-4D97-AF65-F5344CB8AC3E}">
        <p14:creationId xmlns:p14="http://schemas.microsoft.com/office/powerpoint/2010/main" val="5506290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EAB01-C318-8B6A-1F18-70FC99F2FA2A}"/>
              </a:ext>
            </a:extLst>
          </p:cNvPr>
          <p:cNvSpPr>
            <a:spLocks noGrp="1"/>
          </p:cNvSpPr>
          <p:nvPr>
            <p:ph type="title"/>
          </p:nvPr>
        </p:nvSpPr>
        <p:spPr>
          <a:xfrm>
            <a:off x="838200" y="739422"/>
            <a:ext cx="11003844" cy="1325563"/>
          </a:xfrm>
        </p:spPr>
        <p:txBody>
          <a:bodyPr>
            <a:noAutofit/>
          </a:bodyPr>
          <a:lstStyle/>
          <a:p>
            <a:r>
              <a:rPr lang="en-US" sz="6000" b="1" dirty="0">
                <a:solidFill>
                  <a:schemeClr val="bg1"/>
                </a:solidFill>
                <a:latin typeface="+mn-lt"/>
              </a:rPr>
              <a:t>FC# 13—Registration, Credentials, and Elections</a:t>
            </a:r>
          </a:p>
        </p:txBody>
      </p:sp>
      <p:sp>
        <p:nvSpPr>
          <p:cNvPr id="4" name="Content Placeholder 3">
            <a:extLst>
              <a:ext uri="{FF2B5EF4-FFF2-40B4-BE49-F238E27FC236}">
                <a16:creationId xmlns:a16="http://schemas.microsoft.com/office/drawing/2014/main" id="{CD52EAC8-0468-0801-D4C0-9426C77E2506}"/>
              </a:ext>
            </a:extLst>
          </p:cNvPr>
          <p:cNvSpPr>
            <a:spLocks noGrp="1"/>
          </p:cNvSpPr>
          <p:nvPr>
            <p:ph sz="half" idx="2"/>
          </p:nvPr>
        </p:nvSpPr>
        <p:spPr>
          <a:xfrm>
            <a:off x="838200" y="2437518"/>
            <a:ext cx="10686168" cy="4053593"/>
          </a:xfrm>
        </p:spPr>
        <p:txBody>
          <a:bodyPr>
            <a:normAutofit/>
          </a:bodyPr>
          <a:lstStyle/>
          <a:p>
            <a:pPr>
              <a:lnSpc>
                <a:spcPct val="150000"/>
              </a:lnSpc>
            </a:pPr>
            <a:r>
              <a:rPr lang="en-US" dirty="0"/>
              <a:t>Conduct the elections at convention</a:t>
            </a:r>
          </a:p>
          <a:p>
            <a:pPr>
              <a:lnSpc>
                <a:spcPct val="150000"/>
              </a:lnSpc>
            </a:pPr>
            <a:r>
              <a:rPr lang="en-US" dirty="0"/>
              <a:t>Provide oversight of the registration and credentials process at convention</a:t>
            </a:r>
          </a:p>
          <a:p>
            <a:pPr>
              <a:lnSpc>
                <a:spcPct val="150000"/>
              </a:lnSpc>
            </a:pPr>
            <a:r>
              <a:rPr lang="en-US" dirty="0"/>
              <a:t>Provide initial report of registration and credentialling</a:t>
            </a:r>
          </a:p>
          <a:p>
            <a:pPr>
              <a:lnSpc>
                <a:spcPct val="150000"/>
              </a:lnSpc>
            </a:pPr>
            <a:r>
              <a:rPr lang="en-US" dirty="0"/>
              <a:t>Provide regular update reports of registration and credentialling</a:t>
            </a:r>
          </a:p>
        </p:txBody>
      </p:sp>
    </p:spTree>
    <p:extLst>
      <p:ext uri="{BB962C8B-B14F-4D97-AF65-F5344CB8AC3E}">
        <p14:creationId xmlns:p14="http://schemas.microsoft.com/office/powerpoint/2010/main" val="3892486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400A9-23DE-CF42-886A-079B0E135530}"/>
              </a:ext>
            </a:extLst>
          </p:cNvPr>
          <p:cNvSpPr>
            <a:spLocks noGrp="1"/>
          </p:cNvSpPr>
          <p:nvPr>
            <p:ph type="title"/>
          </p:nvPr>
        </p:nvSpPr>
        <p:spPr>
          <a:ln>
            <a:noFill/>
          </a:ln>
        </p:spPr>
        <p:txBody>
          <a:bodyPr>
            <a:noAutofit/>
          </a:bodyPr>
          <a:lstStyle/>
          <a:p>
            <a:r>
              <a:rPr lang="en-US" sz="6000" b="1" kern="1200" dirty="0">
                <a:solidFill>
                  <a:schemeClr val="bg1"/>
                </a:solidFill>
                <a:latin typeface="+mn-lt"/>
              </a:rPr>
              <a:t>Membership in the Synod</a:t>
            </a:r>
            <a:endParaRPr lang="en-US" sz="6000" b="1" dirty="0">
              <a:latin typeface="+mn-lt"/>
            </a:endParaRPr>
          </a:p>
        </p:txBody>
      </p:sp>
      <p:sp>
        <p:nvSpPr>
          <p:cNvPr id="3" name="Content Placeholder 5">
            <a:extLst>
              <a:ext uri="{FF2B5EF4-FFF2-40B4-BE49-F238E27FC236}">
                <a16:creationId xmlns:a16="http://schemas.microsoft.com/office/drawing/2014/main" id="{07A39227-2213-65FB-EEBE-45FCFFDC09EB}"/>
              </a:ext>
            </a:extLst>
          </p:cNvPr>
          <p:cNvSpPr txBox="1">
            <a:spLocks/>
          </p:cNvSpPr>
          <p:nvPr/>
        </p:nvSpPr>
        <p:spPr>
          <a:xfrm>
            <a:off x="839788" y="2505075"/>
            <a:ext cx="10790934" cy="3684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4" name="Content Placeholder 5">
            <a:extLst>
              <a:ext uri="{FF2B5EF4-FFF2-40B4-BE49-F238E27FC236}">
                <a16:creationId xmlns:a16="http://schemas.microsoft.com/office/drawing/2014/main" id="{3A01F104-5DC7-1425-E79E-E9C3412B17BA}"/>
              </a:ext>
            </a:extLst>
          </p:cNvPr>
          <p:cNvSpPr txBox="1">
            <a:spLocks/>
          </p:cNvSpPr>
          <p:nvPr/>
        </p:nvSpPr>
        <p:spPr>
          <a:xfrm>
            <a:off x="992187" y="2657475"/>
            <a:ext cx="11437453" cy="3684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b="1" dirty="0">
                <a:solidFill>
                  <a:schemeClr val="bg1"/>
                </a:solidFill>
              </a:rPr>
              <a:t>Membership in the Synod is acquired and held by:</a:t>
            </a:r>
          </a:p>
          <a:p>
            <a:pPr lvl="1">
              <a:lnSpc>
                <a:spcPct val="150000"/>
              </a:lnSpc>
            </a:pPr>
            <a:r>
              <a:rPr lang="en-US" sz="2800" b="1" dirty="0">
                <a:solidFill>
                  <a:schemeClr val="bg1"/>
                </a:solidFill>
              </a:rPr>
              <a:t>Congregations</a:t>
            </a:r>
          </a:p>
          <a:p>
            <a:pPr lvl="1">
              <a:lnSpc>
                <a:spcPct val="150000"/>
              </a:lnSpc>
            </a:pPr>
            <a:r>
              <a:rPr lang="en-US" sz="2800" b="1" dirty="0">
                <a:solidFill>
                  <a:schemeClr val="bg1"/>
                </a:solidFill>
              </a:rPr>
              <a:t>Individuals—Ordained, Commissioned</a:t>
            </a:r>
          </a:p>
          <a:p>
            <a:pPr>
              <a:lnSpc>
                <a:spcPct val="150000"/>
              </a:lnSpc>
            </a:pPr>
            <a:r>
              <a:rPr lang="en-US" b="1" dirty="0">
                <a:solidFill>
                  <a:schemeClr val="bg1"/>
                </a:solidFill>
              </a:rPr>
              <a:t>Confess and accept the confessional basis of Article II of the Constitution</a:t>
            </a:r>
          </a:p>
        </p:txBody>
      </p:sp>
      <p:sp>
        <p:nvSpPr>
          <p:cNvPr id="5" name="Text Placeholder 2">
            <a:extLst>
              <a:ext uri="{FF2B5EF4-FFF2-40B4-BE49-F238E27FC236}">
                <a16:creationId xmlns:a16="http://schemas.microsoft.com/office/drawing/2014/main" id="{7F4EB2BD-9FB5-4E33-C709-86F17C490F7E}"/>
              </a:ext>
            </a:extLst>
          </p:cNvPr>
          <p:cNvSpPr txBox="1">
            <a:spLocks/>
          </p:cNvSpPr>
          <p:nvPr/>
        </p:nvSpPr>
        <p:spPr>
          <a:xfrm>
            <a:off x="839788" y="1681163"/>
            <a:ext cx="5157787"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b="1" dirty="0">
              <a:latin typeface="+mj-lt"/>
            </a:endParaRPr>
          </a:p>
          <a:p>
            <a:pPr marL="0" indent="0">
              <a:buNone/>
            </a:pPr>
            <a:r>
              <a:rPr lang="en-US" sz="2400" b="1" i="1" dirty="0"/>
              <a:t>Article V, LCMS Constitution</a:t>
            </a:r>
          </a:p>
        </p:txBody>
      </p:sp>
    </p:spTree>
    <p:extLst>
      <p:ext uri="{BB962C8B-B14F-4D97-AF65-F5344CB8AC3E}">
        <p14:creationId xmlns:p14="http://schemas.microsoft.com/office/powerpoint/2010/main" val="18869381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3AC4F-3DCF-D20D-BFAE-B3BF30DBBCA8}"/>
              </a:ext>
            </a:extLst>
          </p:cNvPr>
          <p:cNvSpPr>
            <a:spLocks noGrp="1"/>
          </p:cNvSpPr>
          <p:nvPr>
            <p:ph type="ctrTitle"/>
          </p:nvPr>
        </p:nvSpPr>
        <p:spPr/>
        <p:txBody>
          <a:bodyPr>
            <a:normAutofit/>
          </a:bodyPr>
          <a:lstStyle/>
          <a:p>
            <a:r>
              <a:rPr lang="en-US" dirty="0">
                <a:solidFill>
                  <a:schemeClr val="bg1"/>
                </a:solidFill>
              </a:rPr>
              <a:t>July 29–August 3, 2023</a:t>
            </a:r>
            <a:br>
              <a:rPr lang="en-US" dirty="0">
                <a:solidFill>
                  <a:schemeClr val="bg1"/>
                </a:solidFill>
              </a:rPr>
            </a:br>
            <a:r>
              <a:rPr lang="en-US" dirty="0">
                <a:solidFill>
                  <a:schemeClr val="bg1"/>
                </a:solidFill>
              </a:rPr>
              <a:t>Milwaukee, Wisconsin</a:t>
            </a:r>
          </a:p>
        </p:txBody>
      </p:sp>
      <p:sp>
        <p:nvSpPr>
          <p:cNvPr id="3" name="Subtitle 2">
            <a:extLst>
              <a:ext uri="{FF2B5EF4-FFF2-40B4-BE49-F238E27FC236}">
                <a16:creationId xmlns:a16="http://schemas.microsoft.com/office/drawing/2014/main" id="{D19D50EC-D6BE-0DCF-ACC2-E2E0791A4B51}"/>
              </a:ext>
            </a:extLst>
          </p:cNvPr>
          <p:cNvSpPr>
            <a:spLocks noGrp="1"/>
          </p:cNvSpPr>
          <p:nvPr>
            <p:ph type="subTitle" idx="1"/>
          </p:nvPr>
        </p:nvSpPr>
        <p:spPr/>
        <p:txBody>
          <a:bodyPr/>
          <a:lstStyle/>
          <a:p>
            <a:r>
              <a:rPr lang="en-US" dirty="0"/>
              <a:t>The Wisconsin Center</a:t>
            </a:r>
          </a:p>
          <a:p>
            <a:endParaRPr lang="en-US" dirty="0"/>
          </a:p>
        </p:txBody>
      </p:sp>
    </p:spTree>
    <p:extLst>
      <p:ext uri="{BB962C8B-B14F-4D97-AF65-F5344CB8AC3E}">
        <p14:creationId xmlns:p14="http://schemas.microsoft.com/office/powerpoint/2010/main" val="6057378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9343-71A9-C94E-A779-3F2D43779962}"/>
              </a:ext>
            </a:extLst>
          </p:cNvPr>
          <p:cNvSpPr>
            <a:spLocks noGrp="1"/>
          </p:cNvSpPr>
          <p:nvPr>
            <p:ph type="title"/>
          </p:nvPr>
        </p:nvSpPr>
        <p:spPr/>
        <p:txBody>
          <a:bodyPr>
            <a:normAutofit/>
          </a:bodyPr>
          <a:lstStyle/>
          <a:p>
            <a:r>
              <a:rPr lang="en-US" sz="6000" b="1" dirty="0">
                <a:solidFill>
                  <a:schemeClr val="bg1"/>
                </a:solidFill>
                <a:latin typeface="+mn-lt"/>
              </a:rPr>
              <a:t>The Wisconsin Center</a:t>
            </a:r>
          </a:p>
        </p:txBody>
      </p:sp>
      <p:pic>
        <p:nvPicPr>
          <p:cNvPr id="14" name="Content Placeholder 13" descr="A picture containing sky, outdoor, building, cloud&#10;&#10;Description automatically generated">
            <a:extLst>
              <a:ext uri="{FF2B5EF4-FFF2-40B4-BE49-F238E27FC236}">
                <a16:creationId xmlns:a16="http://schemas.microsoft.com/office/drawing/2014/main" id="{DD90718D-235D-7BDB-88E7-97EBEDE1F8D3}"/>
              </a:ext>
            </a:extLst>
          </p:cNvPr>
          <p:cNvPicPr>
            <a:picLocks noGrp="1" noChangeAspect="1"/>
          </p:cNvPicPr>
          <p:nvPr>
            <p:ph sz="half" idx="2"/>
          </p:nvPr>
        </p:nvPicPr>
        <p:blipFill>
          <a:blip r:embed="rId2"/>
          <a:stretch>
            <a:fillRect/>
          </a:stretch>
        </p:blipFill>
        <p:spPr>
          <a:xfrm>
            <a:off x="2664655" y="1525249"/>
            <a:ext cx="6569656" cy="4855834"/>
          </a:xfrm>
        </p:spPr>
      </p:pic>
    </p:spTree>
    <p:extLst>
      <p:ext uri="{BB962C8B-B14F-4D97-AF65-F5344CB8AC3E}">
        <p14:creationId xmlns:p14="http://schemas.microsoft.com/office/powerpoint/2010/main" val="5734162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26F4-4544-0AE1-8F4F-389E185CB1B1}"/>
              </a:ext>
            </a:extLst>
          </p:cNvPr>
          <p:cNvSpPr>
            <a:spLocks noGrp="1"/>
          </p:cNvSpPr>
          <p:nvPr>
            <p:ph type="title"/>
          </p:nvPr>
        </p:nvSpPr>
        <p:spPr>
          <a:xfrm>
            <a:off x="434898" y="2766218"/>
            <a:ext cx="10918902" cy="1325563"/>
          </a:xfrm>
        </p:spPr>
        <p:txBody>
          <a:bodyPr>
            <a:noAutofit/>
          </a:bodyPr>
          <a:lstStyle/>
          <a:p>
            <a:pPr algn="ctr"/>
            <a:r>
              <a:rPr lang="en-US" sz="6000" b="1" dirty="0">
                <a:solidFill>
                  <a:schemeClr val="bg1"/>
                </a:solidFill>
                <a:latin typeface="+mn-lt"/>
              </a:rPr>
              <a:t>Convention Theme</a:t>
            </a:r>
          </a:p>
        </p:txBody>
      </p:sp>
    </p:spTree>
    <p:extLst>
      <p:ext uri="{BB962C8B-B14F-4D97-AF65-F5344CB8AC3E}">
        <p14:creationId xmlns:p14="http://schemas.microsoft.com/office/powerpoint/2010/main" val="24748330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9343-71A9-C94E-A779-3F2D43779962}"/>
              </a:ext>
            </a:extLst>
          </p:cNvPr>
          <p:cNvSpPr>
            <a:spLocks noGrp="1"/>
          </p:cNvSpPr>
          <p:nvPr>
            <p:ph type="title"/>
          </p:nvPr>
        </p:nvSpPr>
        <p:spPr/>
        <p:txBody>
          <a:bodyPr>
            <a:normAutofit/>
          </a:bodyPr>
          <a:lstStyle/>
          <a:p>
            <a:r>
              <a:rPr lang="en-US" sz="6000" b="1" dirty="0">
                <a:solidFill>
                  <a:schemeClr val="bg1"/>
                </a:solidFill>
                <a:latin typeface="+mn-lt"/>
              </a:rPr>
              <a:t>We Preach Christ Crucified	</a:t>
            </a:r>
          </a:p>
        </p:txBody>
      </p:sp>
      <p:sp>
        <p:nvSpPr>
          <p:cNvPr id="3" name="Text Placeholder 2">
            <a:extLst>
              <a:ext uri="{FF2B5EF4-FFF2-40B4-BE49-F238E27FC236}">
                <a16:creationId xmlns:a16="http://schemas.microsoft.com/office/drawing/2014/main" id="{BF24D2AE-3F80-A053-5F78-9969D87E62C2}"/>
              </a:ext>
            </a:extLst>
          </p:cNvPr>
          <p:cNvSpPr>
            <a:spLocks noGrp="1"/>
          </p:cNvSpPr>
          <p:nvPr>
            <p:ph type="body" idx="1"/>
          </p:nvPr>
        </p:nvSpPr>
        <p:spPr/>
        <p:txBody>
          <a:bodyPr/>
          <a:lstStyle/>
          <a:p>
            <a:r>
              <a:rPr lang="en-US" dirty="0"/>
              <a:t>1 Corinthians 1:18-25</a:t>
            </a:r>
          </a:p>
        </p:txBody>
      </p:sp>
      <p:sp>
        <p:nvSpPr>
          <p:cNvPr id="4" name="Content Placeholder 3">
            <a:extLst>
              <a:ext uri="{FF2B5EF4-FFF2-40B4-BE49-F238E27FC236}">
                <a16:creationId xmlns:a16="http://schemas.microsoft.com/office/drawing/2014/main" id="{E6540AB7-98C3-98A8-C981-7EC6D8E5DD54}"/>
              </a:ext>
            </a:extLst>
          </p:cNvPr>
          <p:cNvSpPr>
            <a:spLocks noGrp="1"/>
          </p:cNvSpPr>
          <p:nvPr>
            <p:ph sz="half" idx="2"/>
          </p:nvPr>
        </p:nvSpPr>
        <p:spPr>
          <a:xfrm>
            <a:off x="839788" y="2505075"/>
            <a:ext cx="10663590" cy="3684588"/>
          </a:xfrm>
        </p:spPr>
        <p:txBody>
          <a:bodyPr>
            <a:normAutofit/>
          </a:bodyPr>
          <a:lstStyle/>
          <a:p>
            <a:pPr>
              <a:lnSpc>
                <a:spcPct val="150000"/>
              </a:lnSpc>
            </a:pPr>
            <a:r>
              <a:rPr lang="en-US" dirty="0">
                <a:solidFill>
                  <a:schemeClr val="bg1"/>
                </a:solidFill>
              </a:rPr>
              <a:t>Study about the Gospel and importance of keeping it front and center of all we do as the church.</a:t>
            </a:r>
          </a:p>
          <a:p>
            <a:pPr>
              <a:lnSpc>
                <a:spcPct val="150000"/>
              </a:lnSpc>
            </a:pPr>
            <a:r>
              <a:rPr lang="en-US" dirty="0">
                <a:solidFill>
                  <a:schemeClr val="bg1"/>
                </a:solidFill>
              </a:rPr>
              <a:t>Contends with the truth that our message sounds like foolishness</a:t>
            </a:r>
          </a:p>
          <a:p>
            <a:pPr>
              <a:lnSpc>
                <a:spcPct val="150000"/>
              </a:lnSpc>
            </a:pPr>
            <a:r>
              <a:rPr lang="en-US" dirty="0">
                <a:solidFill>
                  <a:schemeClr val="bg1"/>
                </a:solidFill>
              </a:rPr>
              <a:t>Look at how the apostles proclaimed it in the Book of Acts</a:t>
            </a:r>
          </a:p>
          <a:p>
            <a:pPr>
              <a:lnSpc>
                <a:spcPct val="150000"/>
              </a:lnSpc>
            </a:pPr>
            <a:r>
              <a:rPr lang="en-US" dirty="0">
                <a:solidFill>
                  <a:schemeClr val="bg1"/>
                </a:solidFill>
              </a:rPr>
              <a:t>Consider the church’s ongoing task of spreading the Good News.</a:t>
            </a:r>
          </a:p>
        </p:txBody>
      </p:sp>
    </p:spTree>
    <p:extLst>
      <p:ext uri="{BB962C8B-B14F-4D97-AF65-F5344CB8AC3E}">
        <p14:creationId xmlns:p14="http://schemas.microsoft.com/office/powerpoint/2010/main" val="3443141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26F4-4544-0AE1-8F4F-389E185CB1B1}"/>
              </a:ext>
            </a:extLst>
          </p:cNvPr>
          <p:cNvSpPr>
            <a:spLocks noGrp="1"/>
          </p:cNvSpPr>
          <p:nvPr>
            <p:ph type="title"/>
          </p:nvPr>
        </p:nvSpPr>
        <p:spPr>
          <a:xfrm>
            <a:off x="434898" y="2766218"/>
            <a:ext cx="10918902" cy="1325563"/>
          </a:xfrm>
        </p:spPr>
        <p:txBody>
          <a:bodyPr>
            <a:noAutofit/>
          </a:bodyPr>
          <a:lstStyle/>
          <a:p>
            <a:pPr algn="ctr"/>
            <a:r>
              <a:rPr lang="en-US" sz="6000" b="1" dirty="0">
                <a:solidFill>
                  <a:schemeClr val="bg1"/>
                </a:solidFill>
                <a:latin typeface="+mn-lt"/>
              </a:rPr>
              <a:t>Convention Factoids</a:t>
            </a:r>
          </a:p>
        </p:txBody>
      </p:sp>
    </p:spTree>
    <p:extLst>
      <p:ext uri="{BB962C8B-B14F-4D97-AF65-F5344CB8AC3E}">
        <p14:creationId xmlns:p14="http://schemas.microsoft.com/office/powerpoint/2010/main" val="25716154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9343-71A9-C94E-A779-3F2D43779962}"/>
              </a:ext>
            </a:extLst>
          </p:cNvPr>
          <p:cNvSpPr>
            <a:spLocks noGrp="1"/>
          </p:cNvSpPr>
          <p:nvPr>
            <p:ph type="title"/>
          </p:nvPr>
        </p:nvSpPr>
        <p:spPr/>
        <p:txBody>
          <a:bodyPr>
            <a:normAutofit/>
          </a:bodyPr>
          <a:lstStyle/>
          <a:p>
            <a:r>
              <a:rPr lang="en-US" sz="6000" b="1" dirty="0">
                <a:solidFill>
                  <a:schemeClr val="bg1"/>
                </a:solidFill>
                <a:latin typeface="+mn-lt"/>
              </a:rPr>
              <a:t>Factoids</a:t>
            </a:r>
          </a:p>
        </p:txBody>
      </p:sp>
      <p:sp>
        <p:nvSpPr>
          <p:cNvPr id="4" name="Content Placeholder 3">
            <a:extLst>
              <a:ext uri="{FF2B5EF4-FFF2-40B4-BE49-F238E27FC236}">
                <a16:creationId xmlns:a16="http://schemas.microsoft.com/office/drawing/2014/main" id="{E6540AB7-98C3-98A8-C981-7EC6D8E5DD54}"/>
              </a:ext>
            </a:extLst>
          </p:cNvPr>
          <p:cNvSpPr>
            <a:spLocks noGrp="1"/>
          </p:cNvSpPr>
          <p:nvPr>
            <p:ph sz="half" idx="2"/>
          </p:nvPr>
        </p:nvSpPr>
        <p:spPr>
          <a:xfrm>
            <a:off x="839788" y="1873956"/>
            <a:ext cx="10663590" cy="4836810"/>
          </a:xfrm>
        </p:spPr>
        <p:txBody>
          <a:bodyPr>
            <a:normAutofit/>
          </a:bodyPr>
          <a:lstStyle/>
          <a:p>
            <a:pPr>
              <a:lnSpc>
                <a:spcPct val="160000"/>
              </a:lnSpc>
            </a:pPr>
            <a:r>
              <a:rPr lang="en-US" dirty="0">
                <a:solidFill>
                  <a:schemeClr val="bg1"/>
                </a:solidFill>
              </a:rPr>
              <a:t>Voting delegates: 1050</a:t>
            </a:r>
          </a:p>
          <a:p>
            <a:pPr>
              <a:lnSpc>
                <a:spcPct val="160000"/>
              </a:lnSpc>
            </a:pPr>
            <a:r>
              <a:rPr lang="en-US" dirty="0">
                <a:solidFill>
                  <a:schemeClr val="bg1"/>
                </a:solidFill>
              </a:rPr>
              <a:t>Non-voting advisory delegates: 183</a:t>
            </a:r>
          </a:p>
          <a:p>
            <a:pPr>
              <a:lnSpc>
                <a:spcPct val="160000"/>
              </a:lnSpc>
            </a:pPr>
            <a:r>
              <a:rPr lang="en-US" dirty="0">
                <a:solidFill>
                  <a:schemeClr val="bg1"/>
                </a:solidFill>
              </a:rPr>
              <a:t>Advisory Representatives: 174</a:t>
            </a:r>
          </a:p>
          <a:p>
            <a:pPr>
              <a:lnSpc>
                <a:spcPct val="160000"/>
              </a:lnSpc>
            </a:pPr>
            <a:r>
              <a:rPr lang="en-US" dirty="0">
                <a:solidFill>
                  <a:schemeClr val="bg1"/>
                </a:solidFill>
              </a:rPr>
              <a:t>International Guests: 43 (hopefully, if Visas are obtained)</a:t>
            </a:r>
          </a:p>
          <a:p>
            <a:pPr>
              <a:lnSpc>
                <a:spcPct val="160000"/>
              </a:lnSpc>
            </a:pPr>
            <a:r>
              <a:rPr lang="en-US" dirty="0">
                <a:solidFill>
                  <a:schemeClr val="bg1"/>
                </a:solidFill>
              </a:rPr>
              <a:t>Representing different church bodies: 34</a:t>
            </a:r>
          </a:p>
          <a:p>
            <a:pPr>
              <a:lnSpc>
                <a:spcPct val="160000"/>
              </a:lnSpc>
            </a:pPr>
            <a:r>
              <a:rPr lang="en-US" dirty="0">
                <a:solidFill>
                  <a:schemeClr val="bg1"/>
                </a:solidFill>
              </a:rPr>
              <a:t>Representing different countries: 30</a:t>
            </a:r>
          </a:p>
        </p:txBody>
      </p:sp>
      <p:sp>
        <p:nvSpPr>
          <p:cNvPr id="10" name="Right Brace 9">
            <a:extLst>
              <a:ext uri="{FF2B5EF4-FFF2-40B4-BE49-F238E27FC236}">
                <a16:creationId xmlns:a16="http://schemas.microsoft.com/office/drawing/2014/main" id="{49502411-6A12-3060-12D9-09E02A617786}"/>
              </a:ext>
            </a:extLst>
          </p:cNvPr>
          <p:cNvSpPr/>
          <p:nvPr/>
        </p:nvSpPr>
        <p:spPr>
          <a:xfrm>
            <a:off x="6039555" y="2130548"/>
            <a:ext cx="1309511" cy="2054577"/>
          </a:xfrm>
          <a:prstGeom prst="rightBrace">
            <a:avLst/>
          </a:prstGeom>
          <a:ln w="57150"/>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11" name="TextBox 10">
            <a:extLst>
              <a:ext uri="{FF2B5EF4-FFF2-40B4-BE49-F238E27FC236}">
                <a16:creationId xmlns:a16="http://schemas.microsoft.com/office/drawing/2014/main" id="{BFEE1FCF-3816-DF62-67DE-7456EEB90B11}"/>
              </a:ext>
            </a:extLst>
          </p:cNvPr>
          <p:cNvSpPr txBox="1"/>
          <p:nvPr/>
        </p:nvSpPr>
        <p:spPr>
          <a:xfrm>
            <a:off x="7525480" y="2896226"/>
            <a:ext cx="3115733" cy="523220"/>
          </a:xfrm>
          <a:prstGeom prst="rect">
            <a:avLst/>
          </a:prstGeom>
          <a:noFill/>
        </p:spPr>
        <p:txBody>
          <a:bodyPr wrap="square" rtlCol="0">
            <a:spAutoFit/>
          </a:bodyPr>
          <a:lstStyle/>
          <a:p>
            <a:r>
              <a:rPr lang="en-US" sz="2800" dirty="0">
                <a:solidFill>
                  <a:schemeClr val="bg1"/>
                </a:solidFill>
              </a:rPr>
              <a:t>Total: 1407</a:t>
            </a:r>
          </a:p>
        </p:txBody>
      </p:sp>
    </p:spTree>
    <p:extLst>
      <p:ext uri="{BB962C8B-B14F-4D97-AF65-F5344CB8AC3E}">
        <p14:creationId xmlns:p14="http://schemas.microsoft.com/office/powerpoint/2010/main" val="16105264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9343-71A9-C94E-A779-3F2D43779962}"/>
              </a:ext>
            </a:extLst>
          </p:cNvPr>
          <p:cNvSpPr>
            <a:spLocks noGrp="1"/>
          </p:cNvSpPr>
          <p:nvPr>
            <p:ph type="title"/>
          </p:nvPr>
        </p:nvSpPr>
        <p:spPr/>
        <p:txBody>
          <a:bodyPr>
            <a:normAutofit/>
          </a:bodyPr>
          <a:lstStyle/>
          <a:p>
            <a:r>
              <a:rPr lang="en-US" sz="6000" b="1" dirty="0">
                <a:solidFill>
                  <a:schemeClr val="bg1"/>
                </a:solidFill>
                <a:latin typeface="+mn-lt"/>
              </a:rPr>
              <a:t>Factoids</a:t>
            </a:r>
          </a:p>
        </p:txBody>
      </p:sp>
      <p:sp>
        <p:nvSpPr>
          <p:cNvPr id="4" name="Content Placeholder 3">
            <a:extLst>
              <a:ext uri="{FF2B5EF4-FFF2-40B4-BE49-F238E27FC236}">
                <a16:creationId xmlns:a16="http://schemas.microsoft.com/office/drawing/2014/main" id="{E6540AB7-98C3-98A8-C981-7EC6D8E5DD54}"/>
              </a:ext>
            </a:extLst>
          </p:cNvPr>
          <p:cNvSpPr>
            <a:spLocks noGrp="1"/>
          </p:cNvSpPr>
          <p:nvPr>
            <p:ph sz="half" idx="2"/>
          </p:nvPr>
        </p:nvSpPr>
        <p:spPr>
          <a:xfrm>
            <a:off x="836612" y="1656065"/>
            <a:ext cx="10663590" cy="4836810"/>
          </a:xfrm>
        </p:spPr>
        <p:txBody>
          <a:bodyPr>
            <a:normAutofit lnSpcReduction="10000"/>
          </a:bodyPr>
          <a:lstStyle/>
          <a:p>
            <a:pPr>
              <a:lnSpc>
                <a:spcPct val="150000"/>
              </a:lnSpc>
            </a:pPr>
            <a:r>
              <a:rPr lang="en-US" dirty="0">
                <a:solidFill>
                  <a:schemeClr val="bg1"/>
                </a:solidFill>
              </a:rPr>
              <a:t>Fourth Synod convention to partner with Padgett Communications</a:t>
            </a:r>
          </a:p>
          <a:p>
            <a:pPr>
              <a:lnSpc>
                <a:spcPct val="150000"/>
              </a:lnSpc>
            </a:pPr>
            <a:r>
              <a:rPr lang="en-US" dirty="0">
                <a:solidFill>
                  <a:schemeClr val="bg1"/>
                </a:solidFill>
              </a:rPr>
              <a:t>First Synod convention to use a mobile convention app</a:t>
            </a:r>
          </a:p>
          <a:p>
            <a:pPr>
              <a:lnSpc>
                <a:spcPct val="150000"/>
              </a:lnSpc>
            </a:pPr>
            <a:r>
              <a:rPr lang="en-US" dirty="0">
                <a:solidFill>
                  <a:schemeClr val="bg1"/>
                </a:solidFill>
              </a:rPr>
              <a:t>Trinity Lutheran (5–minute walk from Wisconsin Center) is 2</a:t>
            </a:r>
            <a:r>
              <a:rPr lang="en-US" baseline="30000" dirty="0">
                <a:solidFill>
                  <a:schemeClr val="bg1"/>
                </a:solidFill>
              </a:rPr>
              <a:t>nd</a:t>
            </a:r>
            <a:r>
              <a:rPr lang="en-US" dirty="0">
                <a:solidFill>
                  <a:schemeClr val="bg1"/>
                </a:solidFill>
              </a:rPr>
              <a:t> oldest LCMS congregation in Wisconsin. Founded in 1847 by immigrants from Pomerania, Germany.</a:t>
            </a:r>
          </a:p>
          <a:p>
            <a:pPr>
              <a:lnSpc>
                <a:spcPct val="150000"/>
              </a:lnSpc>
            </a:pPr>
            <a:r>
              <a:rPr lang="en-US" dirty="0">
                <a:solidFill>
                  <a:schemeClr val="bg1"/>
                </a:solidFill>
              </a:rPr>
              <a:t>The LCMS convention has been held in Milwaukee 9 times (1851-2023)</a:t>
            </a:r>
          </a:p>
        </p:txBody>
      </p:sp>
    </p:spTree>
    <p:extLst>
      <p:ext uri="{BB962C8B-B14F-4D97-AF65-F5344CB8AC3E}">
        <p14:creationId xmlns:p14="http://schemas.microsoft.com/office/powerpoint/2010/main" val="42693784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26F4-4544-0AE1-8F4F-389E185CB1B1}"/>
              </a:ext>
            </a:extLst>
          </p:cNvPr>
          <p:cNvSpPr>
            <a:spLocks noGrp="1"/>
          </p:cNvSpPr>
          <p:nvPr>
            <p:ph type="title"/>
          </p:nvPr>
        </p:nvSpPr>
        <p:spPr>
          <a:xfrm>
            <a:off x="434898" y="2766218"/>
            <a:ext cx="10918902" cy="1325563"/>
          </a:xfrm>
        </p:spPr>
        <p:txBody>
          <a:bodyPr>
            <a:noAutofit/>
          </a:bodyPr>
          <a:lstStyle/>
          <a:p>
            <a:pPr algn="ctr"/>
            <a:r>
              <a:rPr lang="en-US" sz="6000" b="1" dirty="0">
                <a:solidFill>
                  <a:schemeClr val="bg1"/>
                </a:solidFill>
                <a:latin typeface="+mn-lt"/>
              </a:rPr>
              <a:t>Serving as a Voting Delegate</a:t>
            </a:r>
          </a:p>
        </p:txBody>
      </p:sp>
    </p:spTree>
    <p:extLst>
      <p:ext uri="{BB962C8B-B14F-4D97-AF65-F5344CB8AC3E}">
        <p14:creationId xmlns:p14="http://schemas.microsoft.com/office/powerpoint/2010/main" val="25673747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9343-71A9-C94E-A779-3F2D43779962}"/>
              </a:ext>
            </a:extLst>
          </p:cNvPr>
          <p:cNvSpPr>
            <a:spLocks noGrp="1"/>
          </p:cNvSpPr>
          <p:nvPr>
            <p:ph type="title"/>
          </p:nvPr>
        </p:nvSpPr>
        <p:spPr/>
        <p:txBody>
          <a:bodyPr>
            <a:normAutofit/>
          </a:bodyPr>
          <a:lstStyle/>
          <a:p>
            <a:r>
              <a:rPr lang="en-US" sz="6000" b="1" dirty="0">
                <a:solidFill>
                  <a:schemeClr val="bg1"/>
                </a:solidFill>
                <a:latin typeface="+mn-lt"/>
              </a:rPr>
              <a:t>Voting Delegate </a:t>
            </a:r>
            <a:r>
              <a:rPr lang="en-US" sz="4800" b="1" dirty="0">
                <a:solidFill>
                  <a:schemeClr val="bg1"/>
                </a:solidFill>
                <a:latin typeface="+mn-lt"/>
              </a:rPr>
              <a:t>– Functions</a:t>
            </a:r>
          </a:p>
        </p:txBody>
      </p:sp>
      <p:sp>
        <p:nvSpPr>
          <p:cNvPr id="3" name="Text Placeholder 2">
            <a:extLst>
              <a:ext uri="{FF2B5EF4-FFF2-40B4-BE49-F238E27FC236}">
                <a16:creationId xmlns:a16="http://schemas.microsoft.com/office/drawing/2014/main" id="{BF24D2AE-3F80-A053-5F78-9969D87E62C2}"/>
              </a:ext>
            </a:extLst>
          </p:cNvPr>
          <p:cNvSpPr>
            <a:spLocks noGrp="1"/>
          </p:cNvSpPr>
          <p:nvPr>
            <p:ph type="body" idx="1"/>
          </p:nvPr>
        </p:nvSpPr>
        <p:spPr/>
        <p:txBody>
          <a:bodyPr/>
          <a:lstStyle/>
          <a:p>
            <a:r>
              <a:rPr lang="en-US" dirty="0"/>
              <a:t>Bylaw 3.1.2.2, </a:t>
            </a:r>
            <a:r>
              <a:rPr lang="en-US" i="1" dirty="0"/>
              <a:t>Handbook</a:t>
            </a:r>
            <a:endParaRPr lang="en-US" dirty="0"/>
          </a:p>
        </p:txBody>
      </p:sp>
      <p:sp>
        <p:nvSpPr>
          <p:cNvPr id="4" name="Content Placeholder 3">
            <a:extLst>
              <a:ext uri="{FF2B5EF4-FFF2-40B4-BE49-F238E27FC236}">
                <a16:creationId xmlns:a16="http://schemas.microsoft.com/office/drawing/2014/main" id="{E6540AB7-98C3-98A8-C981-7EC6D8E5DD54}"/>
              </a:ext>
            </a:extLst>
          </p:cNvPr>
          <p:cNvSpPr>
            <a:spLocks noGrp="1"/>
          </p:cNvSpPr>
          <p:nvPr>
            <p:ph sz="half" idx="2"/>
          </p:nvPr>
        </p:nvSpPr>
        <p:spPr>
          <a:xfrm>
            <a:off x="839788" y="2505075"/>
            <a:ext cx="10674879" cy="3684588"/>
          </a:xfrm>
        </p:spPr>
        <p:txBody>
          <a:bodyPr>
            <a:normAutofit/>
          </a:bodyPr>
          <a:lstStyle/>
          <a:p>
            <a:pPr>
              <a:lnSpc>
                <a:spcPct val="150000"/>
              </a:lnSpc>
            </a:pPr>
            <a:r>
              <a:rPr lang="en-US" sz="2800" dirty="0">
                <a:solidFill>
                  <a:schemeClr val="bg1"/>
                </a:solidFill>
              </a:rPr>
              <a:t>Serve a three-year term beginning with convention</a:t>
            </a:r>
          </a:p>
          <a:p>
            <a:pPr>
              <a:lnSpc>
                <a:spcPct val="150000"/>
              </a:lnSpc>
            </a:pPr>
            <a:r>
              <a:rPr lang="en-US" sz="2800" dirty="0">
                <a:solidFill>
                  <a:schemeClr val="bg1"/>
                </a:solidFill>
              </a:rPr>
              <a:t>Advisory member of the circuit forum</a:t>
            </a:r>
          </a:p>
          <a:p>
            <a:pPr>
              <a:lnSpc>
                <a:spcPct val="150000"/>
              </a:lnSpc>
            </a:pPr>
            <a:r>
              <a:rPr lang="en-US" sz="2800" dirty="0">
                <a:solidFill>
                  <a:schemeClr val="bg1"/>
                </a:solidFill>
              </a:rPr>
              <a:t>Shall serve as a resource person in the circuit</a:t>
            </a:r>
          </a:p>
          <a:p>
            <a:pPr>
              <a:lnSpc>
                <a:spcPct val="150000"/>
              </a:lnSpc>
            </a:pPr>
            <a:r>
              <a:rPr lang="en-US" sz="2800" dirty="0">
                <a:solidFill>
                  <a:schemeClr val="bg1"/>
                </a:solidFill>
              </a:rPr>
              <a:t>Assist in the dissemination of information about resolutions as well as implementation of resolutions of the Synod in the circuit</a:t>
            </a:r>
          </a:p>
        </p:txBody>
      </p:sp>
    </p:spTree>
    <p:extLst>
      <p:ext uri="{BB962C8B-B14F-4D97-AF65-F5344CB8AC3E}">
        <p14:creationId xmlns:p14="http://schemas.microsoft.com/office/powerpoint/2010/main" val="6209461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9343-71A9-C94E-A779-3F2D43779962}"/>
              </a:ext>
            </a:extLst>
          </p:cNvPr>
          <p:cNvSpPr>
            <a:spLocks noGrp="1"/>
          </p:cNvSpPr>
          <p:nvPr>
            <p:ph type="title"/>
          </p:nvPr>
        </p:nvSpPr>
        <p:spPr>
          <a:xfrm>
            <a:off x="839788" y="365125"/>
            <a:ext cx="11024834" cy="1325563"/>
          </a:xfrm>
        </p:spPr>
        <p:txBody>
          <a:bodyPr>
            <a:normAutofit/>
          </a:bodyPr>
          <a:lstStyle/>
          <a:p>
            <a:r>
              <a:rPr lang="en-US" sz="6700" b="1" dirty="0">
                <a:solidFill>
                  <a:schemeClr val="bg1"/>
                </a:solidFill>
                <a:latin typeface="+mn-lt"/>
              </a:rPr>
              <a:t>Voting Delegate </a:t>
            </a:r>
            <a:r>
              <a:rPr lang="en-US" sz="4900" b="1" dirty="0">
                <a:solidFill>
                  <a:schemeClr val="bg1"/>
                </a:solidFill>
                <a:latin typeface="+mn-lt"/>
              </a:rPr>
              <a:t>– </a:t>
            </a:r>
            <a:r>
              <a:rPr lang="en-US" sz="4800" b="1" dirty="0">
                <a:solidFill>
                  <a:schemeClr val="bg1"/>
                </a:solidFill>
                <a:latin typeface="+mn-lt"/>
              </a:rPr>
              <a:t>Responsibilities</a:t>
            </a:r>
          </a:p>
        </p:txBody>
      </p:sp>
      <p:sp>
        <p:nvSpPr>
          <p:cNvPr id="3" name="Text Placeholder 2">
            <a:extLst>
              <a:ext uri="{FF2B5EF4-FFF2-40B4-BE49-F238E27FC236}">
                <a16:creationId xmlns:a16="http://schemas.microsoft.com/office/drawing/2014/main" id="{BF24D2AE-3F80-A053-5F78-9969D87E62C2}"/>
              </a:ext>
            </a:extLst>
          </p:cNvPr>
          <p:cNvSpPr>
            <a:spLocks noGrp="1"/>
          </p:cNvSpPr>
          <p:nvPr>
            <p:ph type="body" idx="1"/>
          </p:nvPr>
        </p:nvSpPr>
        <p:spPr/>
        <p:txBody>
          <a:bodyPr/>
          <a:lstStyle/>
          <a:p>
            <a:r>
              <a:rPr lang="en-US" dirty="0"/>
              <a:t>Bylaw 3.1.2.2, </a:t>
            </a:r>
            <a:r>
              <a:rPr lang="en-US" i="1" dirty="0"/>
              <a:t>Handbook</a:t>
            </a:r>
            <a:endParaRPr lang="en-US" dirty="0"/>
          </a:p>
        </p:txBody>
      </p:sp>
      <p:sp>
        <p:nvSpPr>
          <p:cNvPr id="4" name="Content Placeholder 3">
            <a:extLst>
              <a:ext uri="{FF2B5EF4-FFF2-40B4-BE49-F238E27FC236}">
                <a16:creationId xmlns:a16="http://schemas.microsoft.com/office/drawing/2014/main" id="{E6540AB7-98C3-98A8-C981-7EC6D8E5DD54}"/>
              </a:ext>
            </a:extLst>
          </p:cNvPr>
          <p:cNvSpPr>
            <a:spLocks noGrp="1"/>
          </p:cNvSpPr>
          <p:nvPr>
            <p:ph sz="half" idx="2"/>
          </p:nvPr>
        </p:nvSpPr>
        <p:spPr>
          <a:xfrm>
            <a:off x="839788" y="2505075"/>
            <a:ext cx="10674879" cy="3684588"/>
          </a:xfrm>
        </p:spPr>
        <p:txBody>
          <a:bodyPr>
            <a:normAutofit lnSpcReduction="10000"/>
          </a:bodyPr>
          <a:lstStyle/>
          <a:p>
            <a:pPr>
              <a:lnSpc>
                <a:spcPct val="160000"/>
              </a:lnSpc>
            </a:pPr>
            <a:r>
              <a:rPr lang="en-US" sz="2800" dirty="0">
                <a:solidFill>
                  <a:schemeClr val="bg1"/>
                </a:solidFill>
              </a:rPr>
              <a:t>Responsible to their circuit</a:t>
            </a:r>
          </a:p>
          <a:p>
            <a:pPr>
              <a:lnSpc>
                <a:spcPct val="160000"/>
              </a:lnSpc>
            </a:pPr>
            <a:r>
              <a:rPr lang="en-US" sz="2800" dirty="0">
                <a:solidFill>
                  <a:schemeClr val="bg1"/>
                </a:solidFill>
              </a:rPr>
              <a:t>Shall attempt to discover the sentiment of their circuit members</a:t>
            </a:r>
          </a:p>
          <a:p>
            <a:pPr>
              <a:lnSpc>
                <a:spcPct val="160000"/>
              </a:lnSpc>
            </a:pPr>
            <a:r>
              <a:rPr lang="en-US" sz="2800" dirty="0">
                <a:solidFill>
                  <a:schemeClr val="bg1"/>
                </a:solidFill>
              </a:rPr>
              <a:t>Congregations shall not require delegates to vote in accordance with specific instructions</a:t>
            </a:r>
          </a:p>
          <a:p>
            <a:pPr>
              <a:lnSpc>
                <a:spcPct val="160000"/>
              </a:lnSpc>
            </a:pPr>
            <a:r>
              <a:rPr lang="en-US" sz="2800" dirty="0">
                <a:solidFill>
                  <a:schemeClr val="bg1"/>
                </a:solidFill>
              </a:rPr>
              <a:t>Permitted to vote according to his/her own conviction</a:t>
            </a:r>
          </a:p>
          <a:p>
            <a:pPr>
              <a:lnSpc>
                <a:spcPct val="150000"/>
              </a:lnSpc>
            </a:pPr>
            <a:endParaRPr lang="en-US" sz="2800" dirty="0">
              <a:solidFill>
                <a:schemeClr val="bg1"/>
              </a:solidFill>
            </a:endParaRPr>
          </a:p>
        </p:txBody>
      </p:sp>
    </p:spTree>
    <p:extLst>
      <p:ext uri="{BB962C8B-B14F-4D97-AF65-F5344CB8AC3E}">
        <p14:creationId xmlns:p14="http://schemas.microsoft.com/office/powerpoint/2010/main" val="390321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400A9-23DE-CF42-886A-079B0E135530}"/>
              </a:ext>
            </a:extLst>
          </p:cNvPr>
          <p:cNvSpPr>
            <a:spLocks noGrp="1"/>
          </p:cNvSpPr>
          <p:nvPr>
            <p:ph type="title"/>
          </p:nvPr>
        </p:nvSpPr>
        <p:spPr>
          <a:ln>
            <a:noFill/>
          </a:ln>
        </p:spPr>
        <p:txBody>
          <a:bodyPr>
            <a:noAutofit/>
          </a:bodyPr>
          <a:lstStyle/>
          <a:p>
            <a:r>
              <a:rPr lang="en-US" sz="6000" b="1" kern="1200" dirty="0">
                <a:solidFill>
                  <a:schemeClr val="bg1"/>
                </a:solidFill>
                <a:latin typeface="+mn-lt"/>
              </a:rPr>
              <a:t>Voting Members</a:t>
            </a:r>
            <a:endParaRPr lang="en-US" sz="6000" b="1" dirty="0">
              <a:latin typeface="+mn-lt"/>
            </a:endParaRPr>
          </a:p>
        </p:txBody>
      </p:sp>
      <p:sp>
        <p:nvSpPr>
          <p:cNvPr id="3" name="Content Placeholder 5">
            <a:extLst>
              <a:ext uri="{FF2B5EF4-FFF2-40B4-BE49-F238E27FC236}">
                <a16:creationId xmlns:a16="http://schemas.microsoft.com/office/drawing/2014/main" id="{07A39227-2213-65FB-EEBE-45FCFFDC09EB}"/>
              </a:ext>
            </a:extLst>
          </p:cNvPr>
          <p:cNvSpPr txBox="1">
            <a:spLocks/>
          </p:cNvSpPr>
          <p:nvPr/>
        </p:nvSpPr>
        <p:spPr>
          <a:xfrm>
            <a:off x="839788" y="2505075"/>
            <a:ext cx="10790934" cy="3684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4" name="Content Placeholder 5">
            <a:extLst>
              <a:ext uri="{FF2B5EF4-FFF2-40B4-BE49-F238E27FC236}">
                <a16:creationId xmlns:a16="http://schemas.microsoft.com/office/drawing/2014/main" id="{3A01F104-5DC7-1425-E79E-E9C3412B17BA}"/>
              </a:ext>
            </a:extLst>
          </p:cNvPr>
          <p:cNvSpPr txBox="1">
            <a:spLocks/>
          </p:cNvSpPr>
          <p:nvPr/>
        </p:nvSpPr>
        <p:spPr>
          <a:xfrm>
            <a:off x="838200" y="1981595"/>
            <a:ext cx="11437453" cy="36845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b="1" dirty="0">
                <a:solidFill>
                  <a:schemeClr val="bg1"/>
                </a:solidFill>
              </a:rPr>
              <a:t>Organized congregations that have joined the Synod hold voting membership</a:t>
            </a:r>
          </a:p>
          <a:p>
            <a:pPr>
              <a:lnSpc>
                <a:spcPct val="150000"/>
              </a:lnSpc>
            </a:pPr>
            <a:r>
              <a:rPr lang="en-US" b="1" dirty="0">
                <a:solidFill>
                  <a:schemeClr val="bg1"/>
                </a:solidFill>
              </a:rPr>
              <a:t> At district conventions, entitled to two votes (pastor and lay delegate)</a:t>
            </a:r>
          </a:p>
          <a:p>
            <a:pPr>
              <a:lnSpc>
                <a:spcPct val="150000"/>
              </a:lnSpc>
            </a:pPr>
            <a:r>
              <a:rPr lang="en-US" b="1" dirty="0">
                <a:solidFill>
                  <a:schemeClr val="bg1"/>
                </a:solidFill>
              </a:rPr>
              <a:t>At Synod convention, a cluster of congregations form a group and are represented by two votes (pastor and lay delegate)</a:t>
            </a:r>
            <a:endParaRPr lang="en-US" dirty="0">
              <a:solidFill>
                <a:schemeClr val="bg1"/>
              </a:solidFill>
            </a:endParaRPr>
          </a:p>
        </p:txBody>
      </p:sp>
      <p:sp>
        <p:nvSpPr>
          <p:cNvPr id="5" name="Text Placeholder 2">
            <a:extLst>
              <a:ext uri="{FF2B5EF4-FFF2-40B4-BE49-F238E27FC236}">
                <a16:creationId xmlns:a16="http://schemas.microsoft.com/office/drawing/2014/main" id="{7F4EB2BD-9FB5-4E33-C709-86F17C490F7E}"/>
              </a:ext>
            </a:extLst>
          </p:cNvPr>
          <p:cNvSpPr txBox="1">
            <a:spLocks/>
          </p:cNvSpPr>
          <p:nvPr/>
        </p:nvSpPr>
        <p:spPr>
          <a:xfrm>
            <a:off x="938213" y="1191817"/>
            <a:ext cx="5157787"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b="1" dirty="0">
              <a:latin typeface="+mj-lt"/>
            </a:endParaRPr>
          </a:p>
          <a:p>
            <a:pPr marL="0" indent="0">
              <a:buNone/>
            </a:pPr>
            <a:r>
              <a:rPr lang="en-US" sz="2400" b="1" i="1" dirty="0"/>
              <a:t>Article V, LCMS Constitution</a:t>
            </a:r>
          </a:p>
        </p:txBody>
      </p:sp>
    </p:spTree>
    <p:extLst>
      <p:ext uri="{BB962C8B-B14F-4D97-AF65-F5344CB8AC3E}">
        <p14:creationId xmlns:p14="http://schemas.microsoft.com/office/powerpoint/2010/main" val="36873127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9343-71A9-C94E-A779-3F2D43779962}"/>
              </a:ext>
            </a:extLst>
          </p:cNvPr>
          <p:cNvSpPr>
            <a:spLocks noGrp="1"/>
          </p:cNvSpPr>
          <p:nvPr>
            <p:ph type="title"/>
          </p:nvPr>
        </p:nvSpPr>
        <p:spPr>
          <a:xfrm>
            <a:off x="839787" y="365125"/>
            <a:ext cx="11013545" cy="1325563"/>
          </a:xfrm>
        </p:spPr>
        <p:txBody>
          <a:bodyPr>
            <a:normAutofit fontScale="90000"/>
          </a:bodyPr>
          <a:lstStyle/>
          <a:p>
            <a:r>
              <a:rPr lang="en-US" sz="6700" b="1" dirty="0">
                <a:solidFill>
                  <a:schemeClr val="bg1"/>
                </a:solidFill>
                <a:latin typeface="+mn-lt"/>
              </a:rPr>
              <a:t>Voting Delegate </a:t>
            </a:r>
            <a:r>
              <a:rPr lang="en-US" sz="4900" b="1" dirty="0">
                <a:solidFill>
                  <a:schemeClr val="bg1"/>
                </a:solidFill>
                <a:latin typeface="+mn-lt"/>
              </a:rPr>
              <a:t>– </a:t>
            </a:r>
            <a:r>
              <a:rPr lang="en-US" sz="5300" b="1" dirty="0">
                <a:solidFill>
                  <a:schemeClr val="bg1"/>
                </a:solidFill>
                <a:latin typeface="+mn-lt"/>
              </a:rPr>
              <a:t>Responsibilities </a:t>
            </a:r>
            <a:r>
              <a:rPr lang="en-US" sz="3600" b="1" dirty="0">
                <a:solidFill>
                  <a:schemeClr val="bg1"/>
                </a:solidFill>
                <a:latin typeface="+mn-lt"/>
              </a:rPr>
              <a:t>(cont.)</a:t>
            </a:r>
          </a:p>
        </p:txBody>
      </p:sp>
      <p:sp>
        <p:nvSpPr>
          <p:cNvPr id="3" name="Text Placeholder 2">
            <a:extLst>
              <a:ext uri="{FF2B5EF4-FFF2-40B4-BE49-F238E27FC236}">
                <a16:creationId xmlns:a16="http://schemas.microsoft.com/office/drawing/2014/main" id="{BF24D2AE-3F80-A053-5F78-9969D87E62C2}"/>
              </a:ext>
            </a:extLst>
          </p:cNvPr>
          <p:cNvSpPr>
            <a:spLocks noGrp="1"/>
          </p:cNvSpPr>
          <p:nvPr>
            <p:ph type="body" idx="1"/>
          </p:nvPr>
        </p:nvSpPr>
        <p:spPr/>
        <p:txBody>
          <a:bodyPr/>
          <a:lstStyle/>
          <a:p>
            <a:r>
              <a:rPr lang="en-US" dirty="0"/>
              <a:t>Bylaw 3.1.2.2, </a:t>
            </a:r>
            <a:r>
              <a:rPr lang="en-US" i="1" dirty="0"/>
              <a:t>Handbook</a:t>
            </a:r>
            <a:endParaRPr lang="en-US" dirty="0"/>
          </a:p>
        </p:txBody>
      </p:sp>
      <p:sp>
        <p:nvSpPr>
          <p:cNvPr id="4" name="Content Placeholder 3">
            <a:extLst>
              <a:ext uri="{FF2B5EF4-FFF2-40B4-BE49-F238E27FC236}">
                <a16:creationId xmlns:a16="http://schemas.microsoft.com/office/drawing/2014/main" id="{E6540AB7-98C3-98A8-C981-7EC6D8E5DD54}"/>
              </a:ext>
            </a:extLst>
          </p:cNvPr>
          <p:cNvSpPr>
            <a:spLocks noGrp="1"/>
          </p:cNvSpPr>
          <p:nvPr>
            <p:ph sz="half" idx="2"/>
          </p:nvPr>
        </p:nvSpPr>
        <p:spPr>
          <a:xfrm>
            <a:off x="839788" y="2505075"/>
            <a:ext cx="10674879" cy="3684588"/>
          </a:xfrm>
        </p:spPr>
        <p:txBody>
          <a:bodyPr>
            <a:normAutofit/>
          </a:bodyPr>
          <a:lstStyle/>
          <a:p>
            <a:pPr>
              <a:lnSpc>
                <a:spcPct val="150000"/>
              </a:lnSpc>
            </a:pPr>
            <a:r>
              <a:rPr lang="en-US" sz="2800" dirty="0">
                <a:solidFill>
                  <a:schemeClr val="bg1"/>
                </a:solidFill>
              </a:rPr>
              <a:t>Faithfull attendance to all convention sessions (be on time and don’t leave </a:t>
            </a:r>
            <a:r>
              <a:rPr lang="en-US" dirty="0"/>
              <a:t>until convention closes Thursday at noon</a:t>
            </a:r>
            <a:r>
              <a:rPr lang="en-US" sz="2800" dirty="0">
                <a:solidFill>
                  <a:schemeClr val="bg1"/>
                </a:solidFill>
              </a:rPr>
              <a:t>)</a:t>
            </a:r>
          </a:p>
          <a:p>
            <a:pPr>
              <a:lnSpc>
                <a:spcPct val="150000"/>
              </a:lnSpc>
            </a:pPr>
            <a:r>
              <a:rPr lang="en-US" sz="2800" dirty="0">
                <a:solidFill>
                  <a:schemeClr val="bg1"/>
                </a:solidFill>
              </a:rPr>
              <a:t>Shall report the actions of the Synod to their circuit after convention (preferably appearing before each congregation they represent)</a:t>
            </a:r>
          </a:p>
          <a:p>
            <a:pPr>
              <a:lnSpc>
                <a:spcPct val="150000"/>
              </a:lnSpc>
            </a:pPr>
            <a:endParaRPr lang="en-US" sz="2800" dirty="0">
              <a:solidFill>
                <a:schemeClr val="bg1"/>
              </a:solidFill>
            </a:endParaRPr>
          </a:p>
        </p:txBody>
      </p:sp>
    </p:spTree>
    <p:extLst>
      <p:ext uri="{BB962C8B-B14F-4D97-AF65-F5344CB8AC3E}">
        <p14:creationId xmlns:p14="http://schemas.microsoft.com/office/powerpoint/2010/main" val="22495224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26F4-4544-0AE1-8F4F-389E185CB1B1}"/>
              </a:ext>
            </a:extLst>
          </p:cNvPr>
          <p:cNvSpPr>
            <a:spLocks noGrp="1"/>
          </p:cNvSpPr>
          <p:nvPr>
            <p:ph type="title"/>
          </p:nvPr>
        </p:nvSpPr>
        <p:spPr>
          <a:xfrm>
            <a:off x="434898" y="2766218"/>
            <a:ext cx="10918902" cy="1325563"/>
          </a:xfrm>
        </p:spPr>
        <p:txBody>
          <a:bodyPr>
            <a:noAutofit/>
          </a:bodyPr>
          <a:lstStyle/>
          <a:p>
            <a:pPr algn="ctr"/>
            <a:r>
              <a:rPr lang="en-US" sz="6000" b="1" dirty="0">
                <a:solidFill>
                  <a:schemeClr val="bg1"/>
                </a:solidFill>
                <a:latin typeface="+mn-lt"/>
              </a:rPr>
              <a:t>Election of President</a:t>
            </a:r>
          </a:p>
        </p:txBody>
      </p:sp>
    </p:spTree>
    <p:extLst>
      <p:ext uri="{BB962C8B-B14F-4D97-AF65-F5344CB8AC3E}">
        <p14:creationId xmlns:p14="http://schemas.microsoft.com/office/powerpoint/2010/main" val="27194838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9343-71A9-C94E-A779-3F2D43779962}"/>
              </a:ext>
            </a:extLst>
          </p:cNvPr>
          <p:cNvSpPr>
            <a:spLocks noGrp="1"/>
          </p:cNvSpPr>
          <p:nvPr>
            <p:ph type="title"/>
          </p:nvPr>
        </p:nvSpPr>
        <p:spPr/>
        <p:txBody>
          <a:bodyPr>
            <a:normAutofit/>
          </a:bodyPr>
          <a:lstStyle/>
          <a:p>
            <a:r>
              <a:rPr lang="en-US" sz="6000" b="1" dirty="0">
                <a:solidFill>
                  <a:schemeClr val="bg1"/>
                </a:solidFill>
                <a:latin typeface="+mn-lt"/>
              </a:rPr>
              <a:t>Election of President</a:t>
            </a:r>
            <a:endParaRPr lang="en-US" sz="6000" b="1" dirty="0">
              <a:latin typeface="+mn-lt"/>
            </a:endParaRPr>
          </a:p>
        </p:txBody>
      </p:sp>
      <p:sp>
        <p:nvSpPr>
          <p:cNvPr id="3" name="Text Placeholder 2">
            <a:extLst>
              <a:ext uri="{FF2B5EF4-FFF2-40B4-BE49-F238E27FC236}">
                <a16:creationId xmlns:a16="http://schemas.microsoft.com/office/drawing/2014/main" id="{BF24D2AE-3F80-A053-5F78-9969D87E62C2}"/>
              </a:ext>
            </a:extLst>
          </p:cNvPr>
          <p:cNvSpPr>
            <a:spLocks noGrp="1"/>
          </p:cNvSpPr>
          <p:nvPr>
            <p:ph type="body" idx="1"/>
          </p:nvPr>
        </p:nvSpPr>
        <p:spPr>
          <a:xfrm>
            <a:off x="836612" y="1273969"/>
            <a:ext cx="5157787" cy="823912"/>
          </a:xfrm>
        </p:spPr>
        <p:txBody>
          <a:bodyPr/>
          <a:lstStyle/>
          <a:p>
            <a:r>
              <a:rPr lang="en-US" dirty="0"/>
              <a:t>Bylaw 3.12.2.1, </a:t>
            </a:r>
            <a:r>
              <a:rPr lang="en-US" i="1" dirty="0"/>
              <a:t>Handbook</a:t>
            </a:r>
            <a:endParaRPr lang="en-US" dirty="0"/>
          </a:p>
        </p:txBody>
      </p:sp>
      <p:sp>
        <p:nvSpPr>
          <p:cNvPr id="4" name="Content Placeholder 3">
            <a:extLst>
              <a:ext uri="{FF2B5EF4-FFF2-40B4-BE49-F238E27FC236}">
                <a16:creationId xmlns:a16="http://schemas.microsoft.com/office/drawing/2014/main" id="{E6540AB7-98C3-98A8-C981-7EC6D8E5DD54}"/>
              </a:ext>
            </a:extLst>
          </p:cNvPr>
          <p:cNvSpPr>
            <a:spLocks noGrp="1"/>
          </p:cNvSpPr>
          <p:nvPr>
            <p:ph sz="half" idx="2"/>
          </p:nvPr>
        </p:nvSpPr>
        <p:spPr>
          <a:xfrm>
            <a:off x="839788" y="2097882"/>
            <a:ext cx="10641012" cy="4585140"/>
          </a:xfrm>
        </p:spPr>
        <p:txBody>
          <a:bodyPr>
            <a:normAutofit fontScale="92500" lnSpcReduction="20000"/>
          </a:bodyPr>
          <a:lstStyle/>
          <a:p>
            <a:pPr>
              <a:lnSpc>
                <a:spcPct val="170000"/>
              </a:lnSpc>
            </a:pPr>
            <a:r>
              <a:rPr lang="en-US" dirty="0">
                <a:solidFill>
                  <a:schemeClr val="bg1"/>
                </a:solidFill>
              </a:rPr>
              <a:t>The five ordained ministers who received the highest number of votes in the nominating process and consent to serve if elected.</a:t>
            </a:r>
          </a:p>
          <a:p>
            <a:pPr lvl="1">
              <a:lnSpc>
                <a:spcPct val="170000"/>
              </a:lnSpc>
            </a:pPr>
            <a:r>
              <a:rPr lang="en-US" sz="2800" dirty="0">
                <a:solidFill>
                  <a:schemeClr val="bg1"/>
                </a:solidFill>
              </a:rPr>
              <a:t>Benjamin T. Ball</a:t>
            </a:r>
          </a:p>
          <a:p>
            <a:pPr lvl="1">
              <a:lnSpc>
                <a:spcPct val="170000"/>
              </a:lnSpc>
            </a:pPr>
            <a:r>
              <a:rPr lang="en-US" sz="2800" dirty="0">
                <a:solidFill>
                  <a:schemeClr val="bg1"/>
                </a:solidFill>
              </a:rPr>
              <a:t>Patrick T. Ferry</a:t>
            </a:r>
          </a:p>
          <a:p>
            <a:pPr lvl="1">
              <a:lnSpc>
                <a:spcPct val="170000"/>
              </a:lnSpc>
            </a:pPr>
            <a:r>
              <a:rPr lang="en-US" sz="2800" dirty="0">
                <a:solidFill>
                  <a:schemeClr val="bg1"/>
                </a:solidFill>
              </a:rPr>
              <a:t>Matthew C. Harrison</a:t>
            </a:r>
          </a:p>
          <a:p>
            <a:pPr lvl="1">
              <a:lnSpc>
                <a:spcPct val="170000"/>
              </a:lnSpc>
            </a:pPr>
            <a:r>
              <a:rPr lang="en-US" sz="2800" dirty="0">
                <a:solidFill>
                  <a:schemeClr val="bg1"/>
                </a:solidFill>
              </a:rPr>
              <a:t>Peter K. Lange</a:t>
            </a:r>
          </a:p>
          <a:p>
            <a:pPr lvl="1">
              <a:lnSpc>
                <a:spcPct val="170000"/>
              </a:lnSpc>
            </a:pPr>
            <a:r>
              <a:rPr lang="en-US" sz="2800" dirty="0">
                <a:solidFill>
                  <a:schemeClr val="bg1"/>
                </a:solidFill>
              </a:rPr>
              <a:t>Richard L. Snow</a:t>
            </a:r>
          </a:p>
          <a:p>
            <a:pPr lvl="1">
              <a:lnSpc>
                <a:spcPct val="150000"/>
              </a:lnSpc>
            </a:pPr>
            <a:endParaRPr lang="en-US" dirty="0">
              <a:solidFill>
                <a:schemeClr val="bg1"/>
              </a:solidFill>
            </a:endParaRPr>
          </a:p>
        </p:txBody>
      </p:sp>
    </p:spTree>
    <p:extLst>
      <p:ext uri="{BB962C8B-B14F-4D97-AF65-F5344CB8AC3E}">
        <p14:creationId xmlns:p14="http://schemas.microsoft.com/office/powerpoint/2010/main" val="26864156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9343-71A9-C94E-A779-3F2D43779962}"/>
              </a:ext>
            </a:extLst>
          </p:cNvPr>
          <p:cNvSpPr>
            <a:spLocks noGrp="1"/>
          </p:cNvSpPr>
          <p:nvPr>
            <p:ph type="title"/>
          </p:nvPr>
        </p:nvSpPr>
        <p:spPr/>
        <p:txBody>
          <a:bodyPr>
            <a:normAutofit/>
          </a:bodyPr>
          <a:lstStyle/>
          <a:p>
            <a:r>
              <a:rPr lang="en-US" sz="6000" b="1" dirty="0">
                <a:solidFill>
                  <a:schemeClr val="bg1"/>
                </a:solidFill>
                <a:latin typeface="+mn-lt"/>
              </a:rPr>
              <a:t>Election of President </a:t>
            </a:r>
            <a:r>
              <a:rPr lang="en-US" sz="3600" b="1" dirty="0">
                <a:solidFill>
                  <a:schemeClr val="bg1"/>
                </a:solidFill>
                <a:latin typeface="+mn-lt"/>
              </a:rPr>
              <a:t>(continued)</a:t>
            </a:r>
            <a:endParaRPr lang="en-US" sz="6000" b="1" dirty="0">
              <a:latin typeface="+mn-lt"/>
            </a:endParaRPr>
          </a:p>
        </p:txBody>
      </p:sp>
      <p:sp>
        <p:nvSpPr>
          <p:cNvPr id="3" name="Text Placeholder 2">
            <a:extLst>
              <a:ext uri="{FF2B5EF4-FFF2-40B4-BE49-F238E27FC236}">
                <a16:creationId xmlns:a16="http://schemas.microsoft.com/office/drawing/2014/main" id="{BF24D2AE-3F80-A053-5F78-9969D87E62C2}"/>
              </a:ext>
            </a:extLst>
          </p:cNvPr>
          <p:cNvSpPr>
            <a:spLocks noGrp="1"/>
          </p:cNvSpPr>
          <p:nvPr>
            <p:ph type="body" idx="1"/>
          </p:nvPr>
        </p:nvSpPr>
        <p:spPr/>
        <p:txBody>
          <a:bodyPr/>
          <a:lstStyle/>
          <a:p>
            <a:r>
              <a:rPr lang="en-US" dirty="0"/>
              <a:t>Bylaw 3.12.2.1, </a:t>
            </a:r>
            <a:r>
              <a:rPr lang="en-US" i="1" dirty="0"/>
              <a:t>Handbook</a:t>
            </a:r>
            <a:endParaRPr lang="en-US" dirty="0"/>
          </a:p>
        </p:txBody>
      </p:sp>
      <p:sp>
        <p:nvSpPr>
          <p:cNvPr id="4" name="Content Placeholder 3">
            <a:extLst>
              <a:ext uri="{FF2B5EF4-FFF2-40B4-BE49-F238E27FC236}">
                <a16:creationId xmlns:a16="http://schemas.microsoft.com/office/drawing/2014/main" id="{E6540AB7-98C3-98A8-C981-7EC6D8E5DD54}"/>
              </a:ext>
            </a:extLst>
          </p:cNvPr>
          <p:cNvSpPr>
            <a:spLocks noGrp="1"/>
          </p:cNvSpPr>
          <p:nvPr>
            <p:ph sz="half" idx="2"/>
          </p:nvPr>
        </p:nvSpPr>
        <p:spPr>
          <a:xfrm>
            <a:off x="839788" y="2505075"/>
            <a:ext cx="10641012" cy="3684588"/>
          </a:xfrm>
        </p:spPr>
        <p:txBody>
          <a:bodyPr>
            <a:normAutofit fontScale="92500"/>
          </a:bodyPr>
          <a:lstStyle/>
          <a:p>
            <a:pPr>
              <a:lnSpc>
                <a:spcPct val="150000"/>
              </a:lnSpc>
            </a:pPr>
            <a:r>
              <a:rPr lang="en-US" dirty="0">
                <a:solidFill>
                  <a:schemeClr val="bg1"/>
                </a:solidFill>
              </a:rPr>
              <a:t>Two voting delegates (pastor and layperson) from each congregation will vote via a secure online system (internet)</a:t>
            </a:r>
          </a:p>
          <a:p>
            <a:pPr>
              <a:lnSpc>
                <a:spcPct val="150000"/>
              </a:lnSpc>
            </a:pPr>
            <a:r>
              <a:rPr lang="en-US" dirty="0">
                <a:solidFill>
                  <a:schemeClr val="bg1"/>
                </a:solidFill>
              </a:rPr>
              <a:t>Election will take place June 17–20</a:t>
            </a:r>
          </a:p>
          <a:p>
            <a:pPr>
              <a:lnSpc>
                <a:spcPct val="150000"/>
              </a:lnSpc>
            </a:pPr>
            <a:r>
              <a:rPr lang="en-US" dirty="0"/>
              <a:t>Run-offs will be conducted June 24–27, July 1–4, and July 8–11, as needed</a:t>
            </a:r>
            <a:endParaRPr lang="en-US" dirty="0">
              <a:solidFill>
                <a:schemeClr val="bg1"/>
              </a:solidFill>
            </a:endParaRPr>
          </a:p>
          <a:p>
            <a:pPr>
              <a:lnSpc>
                <a:spcPct val="150000"/>
              </a:lnSpc>
            </a:pPr>
            <a:r>
              <a:rPr lang="en-US" dirty="0">
                <a:solidFill>
                  <a:schemeClr val="bg1"/>
                </a:solidFill>
              </a:rPr>
              <a:t>Results will be announced by July 15</a:t>
            </a:r>
          </a:p>
        </p:txBody>
      </p:sp>
    </p:spTree>
    <p:extLst>
      <p:ext uri="{BB962C8B-B14F-4D97-AF65-F5344CB8AC3E}">
        <p14:creationId xmlns:p14="http://schemas.microsoft.com/office/powerpoint/2010/main" val="12007903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26F4-4544-0AE1-8F4F-389E185CB1B1}"/>
              </a:ext>
            </a:extLst>
          </p:cNvPr>
          <p:cNvSpPr>
            <a:spLocks noGrp="1"/>
          </p:cNvSpPr>
          <p:nvPr>
            <p:ph type="title"/>
          </p:nvPr>
        </p:nvSpPr>
        <p:spPr>
          <a:xfrm>
            <a:off x="434898" y="2766218"/>
            <a:ext cx="10918902" cy="1325563"/>
          </a:xfrm>
        </p:spPr>
        <p:txBody>
          <a:bodyPr>
            <a:noAutofit/>
          </a:bodyPr>
          <a:lstStyle/>
          <a:p>
            <a:pPr algn="ctr"/>
            <a:r>
              <a:rPr lang="en-US" sz="6000" b="1" dirty="0">
                <a:solidFill>
                  <a:schemeClr val="bg1"/>
                </a:solidFill>
                <a:latin typeface="+mn-lt"/>
              </a:rPr>
              <a:t>Other Elections at Convention</a:t>
            </a:r>
          </a:p>
        </p:txBody>
      </p:sp>
    </p:spTree>
    <p:extLst>
      <p:ext uri="{BB962C8B-B14F-4D97-AF65-F5344CB8AC3E}">
        <p14:creationId xmlns:p14="http://schemas.microsoft.com/office/powerpoint/2010/main" val="14847866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9343-71A9-C94E-A779-3F2D43779962}"/>
              </a:ext>
            </a:extLst>
          </p:cNvPr>
          <p:cNvSpPr>
            <a:spLocks noGrp="1"/>
          </p:cNvSpPr>
          <p:nvPr>
            <p:ph type="title"/>
          </p:nvPr>
        </p:nvSpPr>
        <p:spPr/>
        <p:txBody>
          <a:bodyPr>
            <a:normAutofit/>
          </a:bodyPr>
          <a:lstStyle/>
          <a:p>
            <a:r>
              <a:rPr lang="en-US" sz="6000" b="1" dirty="0">
                <a:solidFill>
                  <a:schemeClr val="bg1"/>
                </a:solidFill>
                <a:latin typeface="+mn-lt"/>
              </a:rPr>
              <a:t>68 positions to elect!</a:t>
            </a:r>
          </a:p>
        </p:txBody>
      </p:sp>
      <p:sp>
        <p:nvSpPr>
          <p:cNvPr id="4" name="Content Placeholder 3">
            <a:extLst>
              <a:ext uri="{FF2B5EF4-FFF2-40B4-BE49-F238E27FC236}">
                <a16:creationId xmlns:a16="http://schemas.microsoft.com/office/drawing/2014/main" id="{E6540AB7-98C3-98A8-C981-7EC6D8E5DD54}"/>
              </a:ext>
            </a:extLst>
          </p:cNvPr>
          <p:cNvSpPr>
            <a:spLocks noGrp="1"/>
          </p:cNvSpPr>
          <p:nvPr>
            <p:ph sz="half" idx="2"/>
          </p:nvPr>
        </p:nvSpPr>
        <p:spPr>
          <a:xfrm>
            <a:off x="836612" y="1487836"/>
            <a:ext cx="10652301" cy="5641383"/>
          </a:xfrm>
        </p:spPr>
        <p:txBody>
          <a:bodyPr>
            <a:normAutofit/>
          </a:bodyPr>
          <a:lstStyle/>
          <a:p>
            <a:pPr>
              <a:lnSpc>
                <a:spcPct val="150000"/>
              </a:lnSpc>
            </a:pPr>
            <a:r>
              <a:rPr lang="en-US" sz="2800" dirty="0">
                <a:solidFill>
                  <a:schemeClr val="bg1"/>
                </a:solidFill>
              </a:rPr>
              <a:t>Officers (VPs, Secretary, and LCMS Board of Directors)</a:t>
            </a:r>
          </a:p>
          <a:p>
            <a:pPr>
              <a:lnSpc>
                <a:spcPct val="150000"/>
              </a:lnSpc>
            </a:pPr>
            <a:r>
              <a:rPr lang="en-US" sz="2800" dirty="0">
                <a:solidFill>
                  <a:schemeClr val="bg1"/>
                </a:solidFill>
              </a:rPr>
              <a:t>Commission on Theology and Church Relations</a:t>
            </a:r>
          </a:p>
          <a:p>
            <a:pPr>
              <a:lnSpc>
                <a:spcPct val="150000"/>
              </a:lnSpc>
            </a:pPr>
            <a:r>
              <a:rPr lang="en-US" sz="2800" dirty="0">
                <a:solidFill>
                  <a:schemeClr val="bg1"/>
                </a:solidFill>
              </a:rPr>
              <a:t>Boards for National and International Mission</a:t>
            </a:r>
          </a:p>
          <a:p>
            <a:pPr>
              <a:lnSpc>
                <a:spcPct val="150000"/>
              </a:lnSpc>
            </a:pPr>
            <a:r>
              <a:rPr lang="en-US" sz="2800" dirty="0">
                <a:solidFill>
                  <a:schemeClr val="bg1"/>
                </a:solidFill>
              </a:rPr>
              <a:t>Boards of Synodwide Corporate Entities</a:t>
            </a:r>
          </a:p>
          <a:p>
            <a:pPr>
              <a:lnSpc>
                <a:spcPct val="150000"/>
              </a:lnSpc>
            </a:pPr>
            <a:r>
              <a:rPr lang="en-US" sz="2800" dirty="0">
                <a:solidFill>
                  <a:schemeClr val="bg1"/>
                </a:solidFill>
              </a:rPr>
              <a:t>Seminaries Boards of Regents</a:t>
            </a:r>
          </a:p>
          <a:p>
            <a:pPr>
              <a:lnSpc>
                <a:spcPct val="150000"/>
              </a:lnSpc>
            </a:pPr>
            <a:r>
              <a:rPr lang="en-US" sz="2800" dirty="0">
                <a:solidFill>
                  <a:schemeClr val="bg1"/>
                </a:solidFill>
              </a:rPr>
              <a:t>Universities Boards of Regents</a:t>
            </a:r>
          </a:p>
          <a:p>
            <a:endParaRPr lang="en-US" dirty="0"/>
          </a:p>
        </p:txBody>
      </p:sp>
    </p:spTree>
    <p:extLst>
      <p:ext uri="{BB962C8B-B14F-4D97-AF65-F5344CB8AC3E}">
        <p14:creationId xmlns:p14="http://schemas.microsoft.com/office/powerpoint/2010/main" val="19418637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26F4-4544-0AE1-8F4F-389E185CB1B1}"/>
              </a:ext>
            </a:extLst>
          </p:cNvPr>
          <p:cNvSpPr>
            <a:spLocks noGrp="1"/>
          </p:cNvSpPr>
          <p:nvPr>
            <p:ph type="title"/>
          </p:nvPr>
        </p:nvSpPr>
        <p:spPr>
          <a:xfrm>
            <a:off x="434898" y="2766218"/>
            <a:ext cx="10918902" cy="1325563"/>
          </a:xfrm>
        </p:spPr>
        <p:txBody>
          <a:bodyPr>
            <a:noAutofit/>
          </a:bodyPr>
          <a:lstStyle/>
          <a:p>
            <a:pPr algn="ctr"/>
            <a:r>
              <a:rPr lang="en-US" sz="6000" b="1" dirty="0">
                <a:solidFill>
                  <a:schemeClr val="bg1"/>
                </a:solidFill>
                <a:latin typeface="+mn-lt"/>
              </a:rPr>
              <a:t>Convention Schedule</a:t>
            </a:r>
          </a:p>
        </p:txBody>
      </p:sp>
    </p:spTree>
    <p:extLst>
      <p:ext uri="{BB962C8B-B14F-4D97-AF65-F5344CB8AC3E}">
        <p14:creationId xmlns:p14="http://schemas.microsoft.com/office/powerpoint/2010/main" val="40665563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9343-71A9-C94E-A779-3F2D43779962}"/>
              </a:ext>
            </a:extLst>
          </p:cNvPr>
          <p:cNvSpPr>
            <a:spLocks noGrp="1"/>
          </p:cNvSpPr>
          <p:nvPr>
            <p:ph type="title"/>
          </p:nvPr>
        </p:nvSpPr>
        <p:spPr/>
        <p:txBody>
          <a:bodyPr>
            <a:normAutofit/>
          </a:bodyPr>
          <a:lstStyle/>
          <a:p>
            <a:r>
              <a:rPr lang="en-US" sz="6000" b="1" dirty="0">
                <a:solidFill>
                  <a:schemeClr val="bg1"/>
                </a:solidFill>
                <a:latin typeface="+mn-lt"/>
              </a:rPr>
              <a:t>Convention Schedule</a:t>
            </a:r>
          </a:p>
        </p:txBody>
      </p:sp>
      <p:sp>
        <p:nvSpPr>
          <p:cNvPr id="4" name="Content Placeholder 3">
            <a:extLst>
              <a:ext uri="{FF2B5EF4-FFF2-40B4-BE49-F238E27FC236}">
                <a16:creationId xmlns:a16="http://schemas.microsoft.com/office/drawing/2014/main" id="{E6540AB7-98C3-98A8-C981-7EC6D8E5DD54}"/>
              </a:ext>
            </a:extLst>
          </p:cNvPr>
          <p:cNvSpPr>
            <a:spLocks noGrp="1"/>
          </p:cNvSpPr>
          <p:nvPr>
            <p:ph sz="half" idx="2"/>
          </p:nvPr>
        </p:nvSpPr>
        <p:spPr>
          <a:xfrm>
            <a:off x="839788" y="2505075"/>
            <a:ext cx="10697456" cy="3684588"/>
          </a:xfrm>
        </p:spPr>
        <p:txBody>
          <a:bodyPr>
            <a:normAutofit/>
          </a:bodyPr>
          <a:lstStyle/>
          <a:p>
            <a:pPr>
              <a:lnSpc>
                <a:spcPct val="150000"/>
              </a:lnSpc>
            </a:pPr>
            <a:r>
              <a:rPr lang="en-US" sz="2800" dirty="0">
                <a:solidFill>
                  <a:schemeClr val="bg1"/>
                </a:solidFill>
              </a:rPr>
              <a:t>Schedule is tentative until adopted at convention</a:t>
            </a:r>
          </a:p>
          <a:p>
            <a:pPr>
              <a:lnSpc>
                <a:spcPct val="150000"/>
              </a:lnSpc>
            </a:pPr>
            <a:r>
              <a:rPr lang="en-US" sz="2800" dirty="0">
                <a:solidFill>
                  <a:schemeClr val="bg1"/>
                </a:solidFill>
              </a:rPr>
              <a:t>Final proposed schedule will be printed in the first issue of </a:t>
            </a:r>
            <a:r>
              <a:rPr lang="en-US" sz="2800" i="1" dirty="0">
                <a:solidFill>
                  <a:schemeClr val="bg1"/>
                </a:solidFill>
              </a:rPr>
              <a:t>Today’s Business.</a:t>
            </a:r>
          </a:p>
          <a:p>
            <a:pPr>
              <a:lnSpc>
                <a:spcPct val="150000"/>
              </a:lnSpc>
            </a:pPr>
            <a:r>
              <a:rPr lang="en-US" sz="2800" dirty="0">
                <a:solidFill>
                  <a:schemeClr val="bg1"/>
                </a:solidFill>
              </a:rPr>
              <a:t>The convention schedule will be approved at the beginning of the first business session on Sunday.</a:t>
            </a:r>
          </a:p>
          <a:p>
            <a:endParaRPr lang="en-US" dirty="0"/>
          </a:p>
        </p:txBody>
      </p:sp>
    </p:spTree>
    <p:extLst>
      <p:ext uri="{BB962C8B-B14F-4D97-AF65-F5344CB8AC3E}">
        <p14:creationId xmlns:p14="http://schemas.microsoft.com/office/powerpoint/2010/main" val="20517136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9343-71A9-C94E-A779-3F2D43779962}"/>
              </a:ext>
            </a:extLst>
          </p:cNvPr>
          <p:cNvSpPr>
            <a:spLocks noGrp="1"/>
          </p:cNvSpPr>
          <p:nvPr>
            <p:ph type="title"/>
          </p:nvPr>
        </p:nvSpPr>
        <p:spPr/>
        <p:txBody>
          <a:bodyPr>
            <a:normAutofit/>
          </a:bodyPr>
          <a:lstStyle/>
          <a:p>
            <a:r>
              <a:rPr lang="en-US" sz="6000" b="1" dirty="0">
                <a:solidFill>
                  <a:schemeClr val="bg1"/>
                </a:solidFill>
                <a:latin typeface="+mn-lt"/>
              </a:rPr>
              <a:t>Convention Schedule</a:t>
            </a:r>
          </a:p>
        </p:txBody>
      </p:sp>
      <p:sp>
        <p:nvSpPr>
          <p:cNvPr id="3" name="Text Placeholder 2">
            <a:extLst>
              <a:ext uri="{FF2B5EF4-FFF2-40B4-BE49-F238E27FC236}">
                <a16:creationId xmlns:a16="http://schemas.microsoft.com/office/drawing/2014/main" id="{BF24D2AE-3F80-A053-5F78-9969D87E62C2}"/>
              </a:ext>
            </a:extLst>
          </p:cNvPr>
          <p:cNvSpPr>
            <a:spLocks noGrp="1"/>
          </p:cNvSpPr>
          <p:nvPr>
            <p:ph type="body" idx="1"/>
          </p:nvPr>
        </p:nvSpPr>
        <p:spPr/>
        <p:txBody>
          <a:bodyPr/>
          <a:lstStyle/>
          <a:p>
            <a:r>
              <a:rPr lang="en-US" dirty="0"/>
              <a:t>Friday, July 28</a:t>
            </a:r>
          </a:p>
        </p:txBody>
      </p:sp>
      <p:sp>
        <p:nvSpPr>
          <p:cNvPr id="4" name="Content Placeholder 3">
            <a:extLst>
              <a:ext uri="{FF2B5EF4-FFF2-40B4-BE49-F238E27FC236}">
                <a16:creationId xmlns:a16="http://schemas.microsoft.com/office/drawing/2014/main" id="{E6540AB7-98C3-98A8-C981-7EC6D8E5DD54}"/>
              </a:ext>
            </a:extLst>
          </p:cNvPr>
          <p:cNvSpPr>
            <a:spLocks noGrp="1"/>
          </p:cNvSpPr>
          <p:nvPr>
            <p:ph sz="half" idx="2"/>
          </p:nvPr>
        </p:nvSpPr>
        <p:spPr>
          <a:xfrm>
            <a:off x="839788" y="2505075"/>
            <a:ext cx="10618434" cy="3684588"/>
          </a:xfrm>
        </p:spPr>
        <p:txBody>
          <a:bodyPr/>
          <a:lstStyle/>
          <a:p>
            <a:r>
              <a:rPr lang="en-US" dirty="0">
                <a:solidFill>
                  <a:schemeClr val="bg1"/>
                </a:solidFill>
              </a:rPr>
              <a:t>1:30 p.m.–6:00 p.m.		Closed Floor Committee meetings</a:t>
            </a:r>
          </a:p>
          <a:p>
            <a:r>
              <a:rPr lang="en-US" dirty="0">
                <a:solidFill>
                  <a:schemeClr val="bg1"/>
                </a:solidFill>
              </a:rPr>
              <a:t>Evening				Free</a:t>
            </a:r>
            <a:r>
              <a:rPr lang="en-US" dirty="0"/>
              <a:t>	</a:t>
            </a:r>
          </a:p>
        </p:txBody>
      </p:sp>
    </p:spTree>
    <p:extLst>
      <p:ext uri="{BB962C8B-B14F-4D97-AF65-F5344CB8AC3E}">
        <p14:creationId xmlns:p14="http://schemas.microsoft.com/office/powerpoint/2010/main" val="26924318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9343-71A9-C94E-A779-3F2D43779962}"/>
              </a:ext>
            </a:extLst>
          </p:cNvPr>
          <p:cNvSpPr>
            <a:spLocks noGrp="1"/>
          </p:cNvSpPr>
          <p:nvPr>
            <p:ph type="title"/>
          </p:nvPr>
        </p:nvSpPr>
        <p:spPr/>
        <p:txBody>
          <a:bodyPr>
            <a:normAutofit/>
          </a:bodyPr>
          <a:lstStyle/>
          <a:p>
            <a:r>
              <a:rPr lang="en-US" sz="6000" b="1" dirty="0">
                <a:solidFill>
                  <a:schemeClr val="bg1"/>
                </a:solidFill>
                <a:latin typeface="+mn-lt"/>
              </a:rPr>
              <a:t>Convention Schedule</a:t>
            </a:r>
          </a:p>
        </p:txBody>
      </p:sp>
      <p:sp>
        <p:nvSpPr>
          <p:cNvPr id="3" name="Text Placeholder 2">
            <a:extLst>
              <a:ext uri="{FF2B5EF4-FFF2-40B4-BE49-F238E27FC236}">
                <a16:creationId xmlns:a16="http://schemas.microsoft.com/office/drawing/2014/main" id="{BF24D2AE-3F80-A053-5F78-9969D87E62C2}"/>
              </a:ext>
            </a:extLst>
          </p:cNvPr>
          <p:cNvSpPr>
            <a:spLocks noGrp="1"/>
          </p:cNvSpPr>
          <p:nvPr>
            <p:ph type="body" idx="1"/>
          </p:nvPr>
        </p:nvSpPr>
        <p:spPr/>
        <p:txBody>
          <a:bodyPr/>
          <a:lstStyle/>
          <a:p>
            <a:r>
              <a:rPr lang="en-US" dirty="0"/>
              <a:t>Saturday, July 29—Wisconsin Center</a:t>
            </a:r>
          </a:p>
        </p:txBody>
      </p:sp>
      <p:sp>
        <p:nvSpPr>
          <p:cNvPr id="4" name="Content Placeholder 3">
            <a:extLst>
              <a:ext uri="{FF2B5EF4-FFF2-40B4-BE49-F238E27FC236}">
                <a16:creationId xmlns:a16="http://schemas.microsoft.com/office/drawing/2014/main" id="{E6540AB7-98C3-98A8-C981-7EC6D8E5DD54}"/>
              </a:ext>
            </a:extLst>
          </p:cNvPr>
          <p:cNvSpPr>
            <a:spLocks noGrp="1"/>
          </p:cNvSpPr>
          <p:nvPr>
            <p:ph sz="half" idx="2"/>
          </p:nvPr>
        </p:nvSpPr>
        <p:spPr>
          <a:xfrm>
            <a:off x="839788" y="2505075"/>
            <a:ext cx="10618434" cy="3684588"/>
          </a:xfrm>
        </p:spPr>
        <p:txBody>
          <a:bodyPr>
            <a:normAutofit/>
          </a:bodyPr>
          <a:lstStyle/>
          <a:p>
            <a:r>
              <a:rPr lang="en-US" dirty="0">
                <a:solidFill>
                  <a:schemeClr val="bg1"/>
                </a:solidFill>
              </a:rPr>
              <a:t>8:30 a.m.–12:00 p.m.		Open Floor Committee Hearings </a:t>
            </a:r>
          </a:p>
          <a:p>
            <a:r>
              <a:rPr lang="en-US" dirty="0">
                <a:solidFill>
                  <a:schemeClr val="bg1"/>
                </a:solidFill>
              </a:rPr>
              <a:t>1:30 p.m.–3:00 p.m.		Delegate Orientation</a:t>
            </a:r>
          </a:p>
          <a:p>
            <a:r>
              <a:rPr lang="en-US" dirty="0">
                <a:solidFill>
                  <a:schemeClr val="bg1"/>
                </a:solidFill>
              </a:rPr>
              <a:t>5:30 p.m.				Delegate Dinner </a:t>
            </a:r>
            <a:r>
              <a:rPr lang="en-US" i="1" dirty="0">
                <a:solidFill>
                  <a:schemeClr val="bg1"/>
                </a:solidFill>
              </a:rPr>
              <a:t>(voting and advisory   					delegates, and invited advisory 						representatives)</a:t>
            </a:r>
          </a:p>
          <a:p>
            <a:r>
              <a:rPr lang="en-US" dirty="0">
                <a:solidFill>
                  <a:schemeClr val="bg1"/>
                </a:solidFill>
              </a:rPr>
              <a:t>7:00 p.m.				Pre-service music</a:t>
            </a:r>
          </a:p>
          <a:p>
            <a:r>
              <a:rPr lang="en-US" dirty="0">
                <a:solidFill>
                  <a:schemeClr val="bg1"/>
                </a:solidFill>
              </a:rPr>
              <a:t>7:30 p.m.				Opening Worship	</a:t>
            </a:r>
          </a:p>
        </p:txBody>
      </p:sp>
    </p:spTree>
    <p:extLst>
      <p:ext uri="{BB962C8B-B14F-4D97-AF65-F5344CB8AC3E}">
        <p14:creationId xmlns:p14="http://schemas.microsoft.com/office/powerpoint/2010/main" val="3708501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400A9-23DE-CF42-886A-079B0E135530}"/>
              </a:ext>
            </a:extLst>
          </p:cNvPr>
          <p:cNvSpPr>
            <a:spLocks noGrp="1"/>
          </p:cNvSpPr>
          <p:nvPr>
            <p:ph type="title"/>
          </p:nvPr>
        </p:nvSpPr>
        <p:spPr>
          <a:ln>
            <a:noFill/>
          </a:ln>
        </p:spPr>
        <p:txBody>
          <a:bodyPr>
            <a:noAutofit/>
          </a:bodyPr>
          <a:lstStyle/>
          <a:p>
            <a:r>
              <a:rPr lang="en-US" sz="6000" b="1" dirty="0">
                <a:solidFill>
                  <a:schemeClr val="bg1"/>
                </a:solidFill>
                <a:latin typeface="+mn-lt"/>
              </a:rPr>
              <a:t>Individual</a:t>
            </a:r>
            <a:r>
              <a:rPr lang="en-US" sz="6000" b="1" kern="1200" dirty="0">
                <a:solidFill>
                  <a:schemeClr val="bg1"/>
                </a:solidFill>
                <a:latin typeface="+mn-lt"/>
              </a:rPr>
              <a:t> Members*</a:t>
            </a:r>
            <a:endParaRPr lang="en-US" sz="6000" b="1" dirty="0">
              <a:latin typeface="+mn-lt"/>
            </a:endParaRPr>
          </a:p>
        </p:txBody>
      </p:sp>
      <p:sp>
        <p:nvSpPr>
          <p:cNvPr id="3" name="Content Placeholder 5">
            <a:extLst>
              <a:ext uri="{FF2B5EF4-FFF2-40B4-BE49-F238E27FC236}">
                <a16:creationId xmlns:a16="http://schemas.microsoft.com/office/drawing/2014/main" id="{07A39227-2213-65FB-EEBE-45FCFFDC09EB}"/>
              </a:ext>
            </a:extLst>
          </p:cNvPr>
          <p:cNvSpPr txBox="1">
            <a:spLocks/>
          </p:cNvSpPr>
          <p:nvPr/>
        </p:nvSpPr>
        <p:spPr>
          <a:xfrm>
            <a:off x="839788" y="2505075"/>
            <a:ext cx="10790934" cy="3684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4" name="Content Placeholder 5">
            <a:extLst>
              <a:ext uri="{FF2B5EF4-FFF2-40B4-BE49-F238E27FC236}">
                <a16:creationId xmlns:a16="http://schemas.microsoft.com/office/drawing/2014/main" id="{3A01F104-5DC7-1425-E79E-E9C3412B17BA}"/>
              </a:ext>
            </a:extLst>
          </p:cNvPr>
          <p:cNvSpPr txBox="1">
            <a:spLocks/>
          </p:cNvSpPr>
          <p:nvPr/>
        </p:nvSpPr>
        <p:spPr>
          <a:xfrm>
            <a:off x="1002064" y="2256926"/>
            <a:ext cx="10790934" cy="3684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b="1" dirty="0">
                <a:solidFill>
                  <a:schemeClr val="bg1"/>
                </a:solidFill>
              </a:rPr>
              <a:t>Ordained ministers</a:t>
            </a:r>
          </a:p>
          <a:p>
            <a:pPr>
              <a:lnSpc>
                <a:spcPct val="150000"/>
              </a:lnSpc>
            </a:pPr>
            <a:r>
              <a:rPr lang="en-US" sz="2800" b="1" dirty="0">
                <a:solidFill>
                  <a:schemeClr val="bg1"/>
                </a:solidFill>
              </a:rPr>
              <a:t>Commissioned ministers</a:t>
            </a:r>
            <a:endParaRPr lang="en-US" b="1" dirty="0">
              <a:solidFill>
                <a:schemeClr val="bg1"/>
              </a:solidFill>
            </a:endParaRPr>
          </a:p>
          <a:p>
            <a:pPr>
              <a:lnSpc>
                <a:spcPct val="150000"/>
              </a:lnSpc>
            </a:pPr>
            <a:r>
              <a:rPr lang="en-US" sz="2800" b="1" dirty="0">
                <a:solidFill>
                  <a:schemeClr val="bg1"/>
                </a:solidFill>
              </a:rPr>
              <a:t>Emerit</a:t>
            </a:r>
            <a:r>
              <a:rPr lang="en-US" b="1" dirty="0">
                <a:solidFill>
                  <a:schemeClr val="bg1"/>
                </a:solidFill>
              </a:rPr>
              <a:t>i ordained or commissioned</a:t>
            </a:r>
          </a:p>
          <a:p>
            <a:pPr>
              <a:lnSpc>
                <a:spcPct val="150000"/>
              </a:lnSpc>
            </a:pPr>
            <a:r>
              <a:rPr lang="en-US" sz="2800" b="1" dirty="0">
                <a:solidFill>
                  <a:schemeClr val="bg1"/>
                </a:solidFill>
              </a:rPr>
              <a:t>Others (see Article V for more details)</a:t>
            </a:r>
          </a:p>
          <a:p>
            <a:pPr>
              <a:lnSpc>
                <a:spcPct val="150000"/>
              </a:lnSpc>
            </a:pPr>
            <a:endParaRPr lang="en-US" sz="2800" dirty="0"/>
          </a:p>
          <a:p>
            <a:pPr>
              <a:lnSpc>
                <a:spcPct val="150000"/>
              </a:lnSpc>
            </a:pPr>
            <a:endParaRPr lang="en-US" sz="2800" dirty="0"/>
          </a:p>
        </p:txBody>
      </p:sp>
      <p:sp>
        <p:nvSpPr>
          <p:cNvPr id="5" name="Text Placeholder 2">
            <a:extLst>
              <a:ext uri="{FF2B5EF4-FFF2-40B4-BE49-F238E27FC236}">
                <a16:creationId xmlns:a16="http://schemas.microsoft.com/office/drawing/2014/main" id="{7A630ADE-02B5-0D3E-40F7-F096BA68139D}"/>
              </a:ext>
            </a:extLst>
          </p:cNvPr>
          <p:cNvSpPr txBox="1">
            <a:spLocks/>
          </p:cNvSpPr>
          <p:nvPr/>
        </p:nvSpPr>
        <p:spPr>
          <a:xfrm>
            <a:off x="838200" y="1193007"/>
            <a:ext cx="5157787"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b="1" dirty="0">
              <a:latin typeface="+mj-lt"/>
            </a:endParaRPr>
          </a:p>
          <a:p>
            <a:pPr marL="0" indent="0">
              <a:buNone/>
            </a:pPr>
            <a:r>
              <a:rPr lang="en-US" sz="2400" b="1" i="1" dirty="0"/>
              <a:t>Article V, LCMS Constitution</a:t>
            </a:r>
          </a:p>
        </p:txBody>
      </p:sp>
      <p:sp>
        <p:nvSpPr>
          <p:cNvPr id="6" name="Content Placeholder 5">
            <a:extLst>
              <a:ext uri="{FF2B5EF4-FFF2-40B4-BE49-F238E27FC236}">
                <a16:creationId xmlns:a16="http://schemas.microsoft.com/office/drawing/2014/main" id="{E1593B1B-468F-1328-54E9-7EEDF144EF7C}"/>
              </a:ext>
            </a:extLst>
          </p:cNvPr>
          <p:cNvSpPr txBox="1">
            <a:spLocks/>
          </p:cNvSpPr>
          <p:nvPr/>
        </p:nvSpPr>
        <p:spPr>
          <a:xfrm>
            <a:off x="236727" y="5546805"/>
            <a:ext cx="11718546" cy="94607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000" dirty="0"/>
              <a:t>*Individual members of the Synod who are non-voting except when exercising the vote of a member congregation(s).</a:t>
            </a:r>
          </a:p>
          <a:p>
            <a:pPr>
              <a:lnSpc>
                <a:spcPct val="150000"/>
              </a:lnSpc>
            </a:pPr>
            <a:endParaRPr lang="en-US" sz="2800" dirty="0"/>
          </a:p>
        </p:txBody>
      </p:sp>
    </p:spTree>
    <p:extLst>
      <p:ext uri="{BB962C8B-B14F-4D97-AF65-F5344CB8AC3E}">
        <p14:creationId xmlns:p14="http://schemas.microsoft.com/office/powerpoint/2010/main" val="27500155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9343-71A9-C94E-A779-3F2D43779962}"/>
              </a:ext>
            </a:extLst>
          </p:cNvPr>
          <p:cNvSpPr>
            <a:spLocks noGrp="1"/>
          </p:cNvSpPr>
          <p:nvPr>
            <p:ph type="title"/>
          </p:nvPr>
        </p:nvSpPr>
        <p:spPr/>
        <p:txBody>
          <a:bodyPr>
            <a:normAutofit/>
          </a:bodyPr>
          <a:lstStyle/>
          <a:p>
            <a:r>
              <a:rPr lang="en-US" sz="6000" b="1" dirty="0">
                <a:solidFill>
                  <a:schemeClr val="bg1"/>
                </a:solidFill>
                <a:latin typeface="+mn-lt"/>
              </a:rPr>
              <a:t>Delegate Orientation</a:t>
            </a:r>
          </a:p>
        </p:txBody>
      </p:sp>
      <p:sp>
        <p:nvSpPr>
          <p:cNvPr id="3" name="Text Placeholder 2">
            <a:extLst>
              <a:ext uri="{FF2B5EF4-FFF2-40B4-BE49-F238E27FC236}">
                <a16:creationId xmlns:a16="http://schemas.microsoft.com/office/drawing/2014/main" id="{BF24D2AE-3F80-A053-5F78-9969D87E62C2}"/>
              </a:ext>
            </a:extLst>
          </p:cNvPr>
          <p:cNvSpPr>
            <a:spLocks noGrp="1"/>
          </p:cNvSpPr>
          <p:nvPr>
            <p:ph type="body" idx="1"/>
          </p:nvPr>
        </p:nvSpPr>
        <p:spPr>
          <a:xfrm>
            <a:off x="839788" y="1681163"/>
            <a:ext cx="10697456" cy="823912"/>
          </a:xfrm>
        </p:spPr>
        <p:txBody>
          <a:bodyPr/>
          <a:lstStyle/>
          <a:p>
            <a:r>
              <a:rPr lang="en-US" dirty="0"/>
              <a:t>Saturday, July 29—Wisconsin Center—1:30 p.m.–3:00 p.m.</a:t>
            </a:r>
          </a:p>
        </p:txBody>
      </p:sp>
      <p:sp>
        <p:nvSpPr>
          <p:cNvPr id="4" name="Content Placeholder 3">
            <a:extLst>
              <a:ext uri="{FF2B5EF4-FFF2-40B4-BE49-F238E27FC236}">
                <a16:creationId xmlns:a16="http://schemas.microsoft.com/office/drawing/2014/main" id="{E6540AB7-98C3-98A8-C981-7EC6D8E5DD54}"/>
              </a:ext>
            </a:extLst>
          </p:cNvPr>
          <p:cNvSpPr>
            <a:spLocks noGrp="1"/>
          </p:cNvSpPr>
          <p:nvPr>
            <p:ph sz="half" idx="2"/>
          </p:nvPr>
        </p:nvSpPr>
        <p:spPr>
          <a:xfrm>
            <a:off x="839788" y="2505075"/>
            <a:ext cx="10618434" cy="3684588"/>
          </a:xfrm>
        </p:spPr>
        <p:txBody>
          <a:bodyPr>
            <a:normAutofit lnSpcReduction="10000"/>
          </a:bodyPr>
          <a:lstStyle/>
          <a:p>
            <a:pPr>
              <a:lnSpc>
                <a:spcPct val="150000"/>
              </a:lnSpc>
            </a:pPr>
            <a:r>
              <a:rPr lang="en-US" dirty="0">
                <a:solidFill>
                  <a:schemeClr val="bg1"/>
                </a:solidFill>
              </a:rPr>
              <a:t>Instructions for the week</a:t>
            </a:r>
          </a:p>
          <a:p>
            <a:pPr>
              <a:lnSpc>
                <a:spcPct val="150000"/>
              </a:lnSpc>
            </a:pPr>
            <a:r>
              <a:rPr lang="en-US" dirty="0">
                <a:solidFill>
                  <a:schemeClr val="bg1"/>
                </a:solidFill>
              </a:rPr>
              <a:t>Review Parliamentary procedures with Q&amp;A</a:t>
            </a:r>
          </a:p>
          <a:p>
            <a:pPr>
              <a:lnSpc>
                <a:spcPct val="150000"/>
              </a:lnSpc>
            </a:pPr>
            <a:r>
              <a:rPr lang="en-US" dirty="0">
                <a:solidFill>
                  <a:schemeClr val="bg1"/>
                </a:solidFill>
              </a:rPr>
              <a:t>Review Padgett Electronic Voting system and microphone que device</a:t>
            </a:r>
          </a:p>
          <a:p>
            <a:pPr>
              <a:lnSpc>
                <a:spcPct val="150000"/>
              </a:lnSpc>
            </a:pPr>
            <a:r>
              <a:rPr lang="en-US" dirty="0">
                <a:solidFill>
                  <a:schemeClr val="bg1"/>
                </a:solidFill>
              </a:rPr>
              <a:t>Review use of microphone and microphone assignments</a:t>
            </a:r>
          </a:p>
          <a:p>
            <a:pPr>
              <a:lnSpc>
                <a:spcPct val="150000"/>
              </a:lnSpc>
            </a:pPr>
            <a:r>
              <a:rPr lang="en-US" dirty="0">
                <a:solidFill>
                  <a:schemeClr val="bg1"/>
                </a:solidFill>
              </a:rPr>
              <a:t>Overview of the week</a:t>
            </a:r>
          </a:p>
        </p:txBody>
      </p:sp>
    </p:spTree>
    <p:extLst>
      <p:ext uri="{BB962C8B-B14F-4D97-AF65-F5344CB8AC3E}">
        <p14:creationId xmlns:p14="http://schemas.microsoft.com/office/powerpoint/2010/main" val="17490914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9343-71A9-C94E-A779-3F2D43779962}"/>
              </a:ext>
            </a:extLst>
          </p:cNvPr>
          <p:cNvSpPr>
            <a:spLocks noGrp="1"/>
          </p:cNvSpPr>
          <p:nvPr>
            <p:ph type="title"/>
          </p:nvPr>
        </p:nvSpPr>
        <p:spPr/>
        <p:txBody>
          <a:bodyPr>
            <a:normAutofit/>
          </a:bodyPr>
          <a:lstStyle/>
          <a:p>
            <a:r>
              <a:rPr lang="en-US" sz="6000" b="1" dirty="0">
                <a:solidFill>
                  <a:schemeClr val="bg1"/>
                </a:solidFill>
                <a:latin typeface="+mn-lt"/>
              </a:rPr>
              <a:t>Convention Schedule</a:t>
            </a:r>
          </a:p>
        </p:txBody>
      </p:sp>
      <p:sp>
        <p:nvSpPr>
          <p:cNvPr id="3" name="Text Placeholder 2">
            <a:extLst>
              <a:ext uri="{FF2B5EF4-FFF2-40B4-BE49-F238E27FC236}">
                <a16:creationId xmlns:a16="http://schemas.microsoft.com/office/drawing/2014/main" id="{BF24D2AE-3F80-A053-5F78-9969D87E62C2}"/>
              </a:ext>
            </a:extLst>
          </p:cNvPr>
          <p:cNvSpPr>
            <a:spLocks noGrp="1"/>
          </p:cNvSpPr>
          <p:nvPr>
            <p:ph type="body" idx="1"/>
          </p:nvPr>
        </p:nvSpPr>
        <p:spPr>
          <a:xfrm>
            <a:off x="836612" y="1027906"/>
            <a:ext cx="8247768" cy="823912"/>
          </a:xfrm>
        </p:spPr>
        <p:txBody>
          <a:bodyPr/>
          <a:lstStyle/>
          <a:p>
            <a:r>
              <a:rPr lang="en-US" dirty="0"/>
              <a:t>Sunday, July 30—Theme: We Preach Christ Crucified</a:t>
            </a:r>
          </a:p>
        </p:txBody>
      </p:sp>
      <p:sp>
        <p:nvSpPr>
          <p:cNvPr id="4" name="Content Placeholder 3">
            <a:extLst>
              <a:ext uri="{FF2B5EF4-FFF2-40B4-BE49-F238E27FC236}">
                <a16:creationId xmlns:a16="http://schemas.microsoft.com/office/drawing/2014/main" id="{E6540AB7-98C3-98A8-C981-7EC6D8E5DD54}"/>
              </a:ext>
            </a:extLst>
          </p:cNvPr>
          <p:cNvSpPr>
            <a:spLocks noGrp="1"/>
          </p:cNvSpPr>
          <p:nvPr>
            <p:ph sz="half" idx="2"/>
          </p:nvPr>
        </p:nvSpPr>
        <p:spPr>
          <a:xfrm>
            <a:off x="786783" y="2065338"/>
            <a:ext cx="10618434" cy="4498975"/>
          </a:xfrm>
        </p:spPr>
        <p:txBody>
          <a:bodyPr>
            <a:normAutofit lnSpcReduction="10000"/>
          </a:bodyPr>
          <a:lstStyle/>
          <a:p>
            <a:pPr marL="0" indent="0">
              <a:lnSpc>
                <a:spcPct val="150000"/>
              </a:lnSpc>
              <a:buNone/>
            </a:pPr>
            <a:r>
              <a:rPr lang="en-US" sz="2800" dirty="0">
                <a:solidFill>
                  <a:schemeClr val="bg1"/>
                </a:solidFill>
              </a:rPr>
              <a:t>8:00 a.m.		Opening Worship and Business Session</a:t>
            </a:r>
          </a:p>
          <a:p>
            <a:pPr marL="0" indent="0">
              <a:lnSpc>
                <a:spcPct val="150000"/>
              </a:lnSpc>
              <a:buNone/>
            </a:pPr>
            <a:r>
              <a:rPr lang="en-US" sz="2800" dirty="0">
                <a:solidFill>
                  <a:schemeClr val="bg1"/>
                </a:solidFill>
              </a:rPr>
              <a:t>12:00 p.m.		Lunch on your own</a:t>
            </a:r>
          </a:p>
          <a:p>
            <a:pPr marL="0" indent="0">
              <a:lnSpc>
                <a:spcPct val="150000"/>
              </a:lnSpc>
              <a:buNone/>
            </a:pPr>
            <a:r>
              <a:rPr lang="en-US" sz="2800" dirty="0">
                <a:solidFill>
                  <a:schemeClr val="bg1"/>
                </a:solidFill>
              </a:rPr>
              <a:t>1:30 p.m.		Business session resumes</a:t>
            </a:r>
          </a:p>
          <a:p>
            <a:pPr marL="0" indent="0">
              <a:lnSpc>
                <a:spcPct val="150000"/>
              </a:lnSpc>
              <a:buNone/>
            </a:pPr>
            <a:r>
              <a:rPr lang="en-US" sz="2800" dirty="0">
                <a:solidFill>
                  <a:schemeClr val="bg1"/>
                </a:solidFill>
              </a:rPr>
              <a:t>5:35 p.m.		Closing Worship</a:t>
            </a:r>
          </a:p>
          <a:p>
            <a:pPr marL="0" indent="0">
              <a:lnSpc>
                <a:spcPct val="150000"/>
              </a:lnSpc>
              <a:buNone/>
            </a:pPr>
            <a:r>
              <a:rPr lang="en-US" sz="2800" dirty="0">
                <a:solidFill>
                  <a:schemeClr val="bg1"/>
                </a:solidFill>
              </a:rPr>
              <a:t>6:00 pm.		Recess</a:t>
            </a:r>
          </a:p>
          <a:p>
            <a:pPr marL="0" indent="0">
              <a:lnSpc>
                <a:spcPct val="150000"/>
              </a:lnSpc>
              <a:buNone/>
            </a:pPr>
            <a:r>
              <a:rPr lang="en-US" sz="2800" dirty="0">
                <a:solidFill>
                  <a:schemeClr val="bg1"/>
                </a:solidFill>
              </a:rPr>
              <a:t>Evening		LCEF Ice Cream Social</a:t>
            </a:r>
            <a:endParaRPr lang="en-US" dirty="0">
              <a:solidFill>
                <a:schemeClr val="bg1"/>
              </a:solidFill>
            </a:endParaRPr>
          </a:p>
        </p:txBody>
      </p:sp>
    </p:spTree>
    <p:extLst>
      <p:ext uri="{BB962C8B-B14F-4D97-AF65-F5344CB8AC3E}">
        <p14:creationId xmlns:p14="http://schemas.microsoft.com/office/powerpoint/2010/main" val="14974096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9343-71A9-C94E-A779-3F2D43779962}"/>
              </a:ext>
            </a:extLst>
          </p:cNvPr>
          <p:cNvSpPr>
            <a:spLocks noGrp="1"/>
          </p:cNvSpPr>
          <p:nvPr>
            <p:ph type="title"/>
          </p:nvPr>
        </p:nvSpPr>
        <p:spPr/>
        <p:txBody>
          <a:bodyPr>
            <a:normAutofit/>
          </a:bodyPr>
          <a:lstStyle/>
          <a:p>
            <a:r>
              <a:rPr lang="en-US" sz="6000" b="1" dirty="0">
                <a:solidFill>
                  <a:schemeClr val="bg1"/>
                </a:solidFill>
                <a:latin typeface="+mn-lt"/>
              </a:rPr>
              <a:t>Convention Schedule</a:t>
            </a:r>
          </a:p>
        </p:txBody>
      </p:sp>
      <p:sp>
        <p:nvSpPr>
          <p:cNvPr id="3" name="Text Placeholder 2">
            <a:extLst>
              <a:ext uri="{FF2B5EF4-FFF2-40B4-BE49-F238E27FC236}">
                <a16:creationId xmlns:a16="http://schemas.microsoft.com/office/drawing/2014/main" id="{BF24D2AE-3F80-A053-5F78-9969D87E62C2}"/>
              </a:ext>
            </a:extLst>
          </p:cNvPr>
          <p:cNvSpPr>
            <a:spLocks noGrp="1"/>
          </p:cNvSpPr>
          <p:nvPr>
            <p:ph type="body" idx="1"/>
          </p:nvPr>
        </p:nvSpPr>
        <p:spPr>
          <a:xfrm>
            <a:off x="836612" y="1099344"/>
            <a:ext cx="8247768" cy="823912"/>
          </a:xfrm>
        </p:spPr>
        <p:txBody>
          <a:bodyPr/>
          <a:lstStyle/>
          <a:p>
            <a:r>
              <a:rPr lang="en-US" dirty="0"/>
              <a:t>Monday, July 31—Theme: The Power of God</a:t>
            </a:r>
          </a:p>
        </p:txBody>
      </p:sp>
      <p:sp>
        <p:nvSpPr>
          <p:cNvPr id="4" name="Content Placeholder 3">
            <a:extLst>
              <a:ext uri="{FF2B5EF4-FFF2-40B4-BE49-F238E27FC236}">
                <a16:creationId xmlns:a16="http://schemas.microsoft.com/office/drawing/2014/main" id="{E6540AB7-98C3-98A8-C981-7EC6D8E5DD54}"/>
              </a:ext>
            </a:extLst>
          </p:cNvPr>
          <p:cNvSpPr>
            <a:spLocks noGrp="1"/>
          </p:cNvSpPr>
          <p:nvPr>
            <p:ph sz="half" idx="2"/>
          </p:nvPr>
        </p:nvSpPr>
        <p:spPr>
          <a:xfrm>
            <a:off x="836612" y="1923256"/>
            <a:ext cx="10618434" cy="4352925"/>
          </a:xfrm>
        </p:spPr>
        <p:txBody>
          <a:bodyPr>
            <a:normAutofit lnSpcReduction="10000"/>
          </a:bodyPr>
          <a:lstStyle/>
          <a:p>
            <a:pPr marL="0" indent="0">
              <a:lnSpc>
                <a:spcPct val="150000"/>
              </a:lnSpc>
              <a:buNone/>
            </a:pPr>
            <a:r>
              <a:rPr lang="en-US" sz="2800" dirty="0">
                <a:solidFill>
                  <a:schemeClr val="bg1"/>
                </a:solidFill>
              </a:rPr>
              <a:t>8:00 a.m.		Opening Worship and Business Session</a:t>
            </a:r>
          </a:p>
          <a:p>
            <a:pPr marL="0" indent="0">
              <a:lnSpc>
                <a:spcPct val="150000"/>
              </a:lnSpc>
              <a:buNone/>
            </a:pPr>
            <a:r>
              <a:rPr lang="en-US" sz="2800" dirty="0">
                <a:solidFill>
                  <a:schemeClr val="bg1"/>
                </a:solidFill>
              </a:rPr>
              <a:t>12:00 p.m.		Lunch on your own</a:t>
            </a:r>
          </a:p>
          <a:p>
            <a:pPr marL="0" indent="0">
              <a:lnSpc>
                <a:spcPct val="150000"/>
              </a:lnSpc>
              <a:buNone/>
            </a:pPr>
            <a:r>
              <a:rPr lang="en-US" sz="2800" dirty="0">
                <a:solidFill>
                  <a:schemeClr val="bg1"/>
                </a:solidFill>
              </a:rPr>
              <a:t>1:30 p.m.		Business session resumes</a:t>
            </a:r>
          </a:p>
          <a:p>
            <a:pPr marL="0" indent="0">
              <a:lnSpc>
                <a:spcPct val="150000"/>
              </a:lnSpc>
              <a:buNone/>
            </a:pPr>
            <a:r>
              <a:rPr lang="en-US" sz="2800" dirty="0">
                <a:solidFill>
                  <a:schemeClr val="bg1"/>
                </a:solidFill>
              </a:rPr>
              <a:t>5:50 p.m.		Closing Worship</a:t>
            </a:r>
          </a:p>
          <a:p>
            <a:pPr marL="0" indent="0">
              <a:lnSpc>
                <a:spcPct val="150000"/>
              </a:lnSpc>
              <a:buNone/>
            </a:pPr>
            <a:r>
              <a:rPr lang="en-US" sz="2800" dirty="0">
                <a:solidFill>
                  <a:schemeClr val="bg1"/>
                </a:solidFill>
              </a:rPr>
              <a:t>6:00 pm.		Recess</a:t>
            </a:r>
          </a:p>
          <a:p>
            <a:pPr marL="0" indent="0">
              <a:lnSpc>
                <a:spcPct val="150000"/>
              </a:lnSpc>
              <a:buNone/>
            </a:pPr>
            <a:r>
              <a:rPr lang="en-US" sz="2800" dirty="0">
                <a:solidFill>
                  <a:schemeClr val="bg1"/>
                </a:solidFill>
              </a:rPr>
              <a:t>Evening		</a:t>
            </a:r>
            <a:r>
              <a:rPr lang="en-US" dirty="0">
                <a:solidFill>
                  <a:schemeClr val="bg1"/>
                </a:solidFill>
              </a:rPr>
              <a:t>Free</a:t>
            </a:r>
          </a:p>
        </p:txBody>
      </p:sp>
    </p:spTree>
    <p:extLst>
      <p:ext uri="{BB962C8B-B14F-4D97-AF65-F5344CB8AC3E}">
        <p14:creationId xmlns:p14="http://schemas.microsoft.com/office/powerpoint/2010/main" val="31991644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9343-71A9-C94E-A779-3F2D43779962}"/>
              </a:ext>
            </a:extLst>
          </p:cNvPr>
          <p:cNvSpPr>
            <a:spLocks noGrp="1"/>
          </p:cNvSpPr>
          <p:nvPr>
            <p:ph type="title"/>
          </p:nvPr>
        </p:nvSpPr>
        <p:spPr/>
        <p:txBody>
          <a:bodyPr>
            <a:normAutofit/>
          </a:bodyPr>
          <a:lstStyle/>
          <a:p>
            <a:r>
              <a:rPr lang="en-US" sz="6000" b="1" dirty="0">
                <a:solidFill>
                  <a:schemeClr val="bg1"/>
                </a:solidFill>
                <a:latin typeface="+mn-lt"/>
              </a:rPr>
              <a:t>Convention Schedule</a:t>
            </a:r>
          </a:p>
        </p:txBody>
      </p:sp>
      <p:sp>
        <p:nvSpPr>
          <p:cNvPr id="3" name="Text Placeholder 2">
            <a:extLst>
              <a:ext uri="{FF2B5EF4-FFF2-40B4-BE49-F238E27FC236}">
                <a16:creationId xmlns:a16="http://schemas.microsoft.com/office/drawing/2014/main" id="{BF24D2AE-3F80-A053-5F78-9969D87E62C2}"/>
              </a:ext>
            </a:extLst>
          </p:cNvPr>
          <p:cNvSpPr>
            <a:spLocks noGrp="1"/>
          </p:cNvSpPr>
          <p:nvPr>
            <p:ph type="body" idx="1"/>
          </p:nvPr>
        </p:nvSpPr>
        <p:spPr>
          <a:xfrm>
            <a:off x="836612" y="1273969"/>
            <a:ext cx="8247768" cy="823912"/>
          </a:xfrm>
        </p:spPr>
        <p:txBody>
          <a:bodyPr/>
          <a:lstStyle/>
          <a:p>
            <a:r>
              <a:rPr lang="en-US" dirty="0"/>
              <a:t>Tuesday, August 1—Theme: The Wisdom of God</a:t>
            </a:r>
          </a:p>
        </p:txBody>
      </p:sp>
      <p:sp>
        <p:nvSpPr>
          <p:cNvPr id="4" name="Content Placeholder 3">
            <a:extLst>
              <a:ext uri="{FF2B5EF4-FFF2-40B4-BE49-F238E27FC236}">
                <a16:creationId xmlns:a16="http://schemas.microsoft.com/office/drawing/2014/main" id="{E6540AB7-98C3-98A8-C981-7EC6D8E5DD54}"/>
              </a:ext>
            </a:extLst>
          </p:cNvPr>
          <p:cNvSpPr>
            <a:spLocks noGrp="1"/>
          </p:cNvSpPr>
          <p:nvPr>
            <p:ph sz="half" idx="2"/>
          </p:nvPr>
        </p:nvSpPr>
        <p:spPr>
          <a:xfrm>
            <a:off x="786783" y="2097881"/>
            <a:ext cx="10618434" cy="4619625"/>
          </a:xfrm>
        </p:spPr>
        <p:txBody>
          <a:bodyPr>
            <a:normAutofit/>
          </a:bodyPr>
          <a:lstStyle/>
          <a:p>
            <a:pPr marL="0" indent="0">
              <a:lnSpc>
                <a:spcPct val="150000"/>
              </a:lnSpc>
              <a:buNone/>
            </a:pPr>
            <a:r>
              <a:rPr lang="en-US" sz="2800" dirty="0">
                <a:solidFill>
                  <a:schemeClr val="bg1"/>
                </a:solidFill>
              </a:rPr>
              <a:t>8:00 a.m.		Opening Worship and Business Session</a:t>
            </a:r>
          </a:p>
          <a:p>
            <a:pPr marL="0" indent="0">
              <a:lnSpc>
                <a:spcPct val="150000"/>
              </a:lnSpc>
              <a:buNone/>
            </a:pPr>
            <a:r>
              <a:rPr lang="en-US" sz="2800" dirty="0">
                <a:solidFill>
                  <a:schemeClr val="bg1"/>
                </a:solidFill>
              </a:rPr>
              <a:t>12:00 p.m.		Lunch on your own</a:t>
            </a:r>
          </a:p>
          <a:p>
            <a:pPr marL="0" indent="0">
              <a:lnSpc>
                <a:spcPct val="150000"/>
              </a:lnSpc>
              <a:buNone/>
            </a:pPr>
            <a:r>
              <a:rPr lang="en-US" sz="2800" dirty="0">
                <a:solidFill>
                  <a:schemeClr val="bg1"/>
                </a:solidFill>
              </a:rPr>
              <a:t>1:30 p.m.		Business session resumes</a:t>
            </a:r>
          </a:p>
          <a:p>
            <a:pPr marL="0" indent="0">
              <a:lnSpc>
                <a:spcPct val="150000"/>
              </a:lnSpc>
              <a:buNone/>
            </a:pPr>
            <a:r>
              <a:rPr lang="en-US" sz="2800" dirty="0">
                <a:solidFill>
                  <a:schemeClr val="bg1"/>
                </a:solidFill>
              </a:rPr>
              <a:t>5:50 p.m.		Closing Worship</a:t>
            </a:r>
          </a:p>
          <a:p>
            <a:pPr marL="0" indent="0">
              <a:lnSpc>
                <a:spcPct val="150000"/>
              </a:lnSpc>
              <a:buNone/>
            </a:pPr>
            <a:r>
              <a:rPr lang="en-US" sz="2800" dirty="0">
                <a:solidFill>
                  <a:schemeClr val="bg1"/>
                </a:solidFill>
              </a:rPr>
              <a:t>6:00 pm.		Recess</a:t>
            </a:r>
          </a:p>
          <a:p>
            <a:pPr marL="0" indent="0">
              <a:lnSpc>
                <a:spcPct val="150000"/>
              </a:lnSpc>
              <a:buNone/>
            </a:pPr>
            <a:r>
              <a:rPr lang="en-US" sz="2800" dirty="0">
                <a:solidFill>
                  <a:schemeClr val="bg1"/>
                </a:solidFill>
              </a:rPr>
              <a:t>Evening		</a:t>
            </a:r>
            <a:r>
              <a:rPr lang="en-US" dirty="0">
                <a:solidFill>
                  <a:schemeClr val="bg1"/>
                </a:solidFill>
              </a:rPr>
              <a:t>Alumni Receptions</a:t>
            </a:r>
          </a:p>
        </p:txBody>
      </p:sp>
    </p:spTree>
    <p:extLst>
      <p:ext uri="{BB962C8B-B14F-4D97-AF65-F5344CB8AC3E}">
        <p14:creationId xmlns:p14="http://schemas.microsoft.com/office/powerpoint/2010/main" val="28050622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9343-71A9-C94E-A779-3F2D43779962}"/>
              </a:ext>
            </a:extLst>
          </p:cNvPr>
          <p:cNvSpPr>
            <a:spLocks noGrp="1"/>
          </p:cNvSpPr>
          <p:nvPr>
            <p:ph type="title"/>
          </p:nvPr>
        </p:nvSpPr>
        <p:spPr/>
        <p:txBody>
          <a:bodyPr>
            <a:normAutofit/>
          </a:bodyPr>
          <a:lstStyle/>
          <a:p>
            <a:r>
              <a:rPr lang="en-US" sz="6000" b="1" dirty="0">
                <a:solidFill>
                  <a:schemeClr val="bg1"/>
                </a:solidFill>
                <a:latin typeface="+mn-lt"/>
              </a:rPr>
              <a:t>Convention Schedule</a:t>
            </a:r>
          </a:p>
        </p:txBody>
      </p:sp>
      <p:sp>
        <p:nvSpPr>
          <p:cNvPr id="3" name="Text Placeholder 2">
            <a:extLst>
              <a:ext uri="{FF2B5EF4-FFF2-40B4-BE49-F238E27FC236}">
                <a16:creationId xmlns:a16="http://schemas.microsoft.com/office/drawing/2014/main" id="{BF24D2AE-3F80-A053-5F78-9969D87E62C2}"/>
              </a:ext>
            </a:extLst>
          </p:cNvPr>
          <p:cNvSpPr>
            <a:spLocks noGrp="1"/>
          </p:cNvSpPr>
          <p:nvPr>
            <p:ph type="body" idx="1"/>
          </p:nvPr>
        </p:nvSpPr>
        <p:spPr>
          <a:xfrm>
            <a:off x="836612" y="1273970"/>
            <a:ext cx="8247768" cy="823912"/>
          </a:xfrm>
        </p:spPr>
        <p:txBody>
          <a:bodyPr/>
          <a:lstStyle/>
          <a:p>
            <a:r>
              <a:rPr lang="en-US" dirty="0"/>
              <a:t>Wednesday, August 2—Theme: Redemption of the World</a:t>
            </a:r>
          </a:p>
        </p:txBody>
      </p:sp>
      <p:sp>
        <p:nvSpPr>
          <p:cNvPr id="4" name="Content Placeholder 3">
            <a:extLst>
              <a:ext uri="{FF2B5EF4-FFF2-40B4-BE49-F238E27FC236}">
                <a16:creationId xmlns:a16="http://schemas.microsoft.com/office/drawing/2014/main" id="{E6540AB7-98C3-98A8-C981-7EC6D8E5DD54}"/>
              </a:ext>
            </a:extLst>
          </p:cNvPr>
          <p:cNvSpPr>
            <a:spLocks noGrp="1"/>
          </p:cNvSpPr>
          <p:nvPr>
            <p:ph sz="half" idx="2"/>
          </p:nvPr>
        </p:nvSpPr>
        <p:spPr>
          <a:xfrm>
            <a:off x="836612" y="2143125"/>
            <a:ext cx="10618434" cy="4714875"/>
          </a:xfrm>
        </p:spPr>
        <p:txBody>
          <a:bodyPr>
            <a:normAutofit/>
          </a:bodyPr>
          <a:lstStyle/>
          <a:p>
            <a:pPr marL="0" indent="0">
              <a:lnSpc>
                <a:spcPct val="150000"/>
              </a:lnSpc>
              <a:buNone/>
            </a:pPr>
            <a:r>
              <a:rPr lang="en-US" sz="2800" dirty="0">
                <a:solidFill>
                  <a:schemeClr val="bg1"/>
                </a:solidFill>
              </a:rPr>
              <a:t>8:00 a.m.		Opening Worship and Business Session</a:t>
            </a:r>
          </a:p>
          <a:p>
            <a:pPr marL="0" indent="0">
              <a:lnSpc>
                <a:spcPct val="150000"/>
              </a:lnSpc>
              <a:buNone/>
            </a:pPr>
            <a:r>
              <a:rPr lang="en-US" sz="2800" dirty="0">
                <a:solidFill>
                  <a:schemeClr val="bg1"/>
                </a:solidFill>
              </a:rPr>
              <a:t>12:00 p.m.		Lunch on your own</a:t>
            </a:r>
          </a:p>
          <a:p>
            <a:pPr marL="0" indent="0">
              <a:lnSpc>
                <a:spcPct val="150000"/>
              </a:lnSpc>
              <a:buNone/>
            </a:pPr>
            <a:r>
              <a:rPr lang="en-US" sz="2800" dirty="0">
                <a:solidFill>
                  <a:schemeClr val="bg1"/>
                </a:solidFill>
              </a:rPr>
              <a:t>1:30 p.m.		Business session resumes</a:t>
            </a:r>
          </a:p>
          <a:p>
            <a:pPr marL="0" indent="0">
              <a:lnSpc>
                <a:spcPct val="150000"/>
              </a:lnSpc>
              <a:buNone/>
            </a:pPr>
            <a:r>
              <a:rPr lang="en-US" sz="2800" dirty="0">
                <a:solidFill>
                  <a:schemeClr val="bg1"/>
                </a:solidFill>
              </a:rPr>
              <a:t>5:50 p.m.		Closing Worship</a:t>
            </a:r>
          </a:p>
          <a:p>
            <a:pPr marL="0" indent="0">
              <a:lnSpc>
                <a:spcPct val="150000"/>
              </a:lnSpc>
              <a:buNone/>
            </a:pPr>
            <a:r>
              <a:rPr lang="en-US" sz="2800" dirty="0">
                <a:solidFill>
                  <a:schemeClr val="bg1"/>
                </a:solidFill>
              </a:rPr>
              <a:t>6:00 pm.		Recess</a:t>
            </a:r>
          </a:p>
          <a:p>
            <a:pPr marL="0" indent="0">
              <a:lnSpc>
                <a:spcPct val="150000"/>
              </a:lnSpc>
              <a:buNone/>
            </a:pPr>
            <a:r>
              <a:rPr lang="en-US" sz="2800" dirty="0">
                <a:solidFill>
                  <a:schemeClr val="bg1"/>
                </a:solidFill>
              </a:rPr>
              <a:t>Evening		</a:t>
            </a:r>
            <a:r>
              <a:rPr lang="en-US" dirty="0">
                <a:solidFill>
                  <a:schemeClr val="bg1"/>
                </a:solidFill>
              </a:rPr>
              <a:t>President Elect’s Reception</a:t>
            </a:r>
          </a:p>
        </p:txBody>
      </p:sp>
    </p:spTree>
    <p:extLst>
      <p:ext uri="{BB962C8B-B14F-4D97-AF65-F5344CB8AC3E}">
        <p14:creationId xmlns:p14="http://schemas.microsoft.com/office/powerpoint/2010/main" val="35424347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9343-71A9-C94E-A779-3F2D43779962}"/>
              </a:ext>
            </a:extLst>
          </p:cNvPr>
          <p:cNvSpPr>
            <a:spLocks noGrp="1"/>
          </p:cNvSpPr>
          <p:nvPr>
            <p:ph type="title"/>
          </p:nvPr>
        </p:nvSpPr>
        <p:spPr/>
        <p:txBody>
          <a:bodyPr>
            <a:normAutofit/>
          </a:bodyPr>
          <a:lstStyle/>
          <a:p>
            <a:r>
              <a:rPr lang="en-US" sz="6000" b="1" dirty="0">
                <a:solidFill>
                  <a:schemeClr val="bg1"/>
                </a:solidFill>
                <a:latin typeface="+mn-lt"/>
              </a:rPr>
              <a:t>Convention Schedule</a:t>
            </a:r>
          </a:p>
        </p:txBody>
      </p:sp>
      <p:sp>
        <p:nvSpPr>
          <p:cNvPr id="3" name="Text Placeholder 2">
            <a:extLst>
              <a:ext uri="{FF2B5EF4-FFF2-40B4-BE49-F238E27FC236}">
                <a16:creationId xmlns:a16="http://schemas.microsoft.com/office/drawing/2014/main" id="{BF24D2AE-3F80-A053-5F78-9969D87E62C2}"/>
              </a:ext>
            </a:extLst>
          </p:cNvPr>
          <p:cNvSpPr>
            <a:spLocks noGrp="1"/>
          </p:cNvSpPr>
          <p:nvPr>
            <p:ph type="body" idx="1"/>
          </p:nvPr>
        </p:nvSpPr>
        <p:spPr>
          <a:xfrm>
            <a:off x="839788" y="1681163"/>
            <a:ext cx="8247768" cy="823912"/>
          </a:xfrm>
        </p:spPr>
        <p:txBody>
          <a:bodyPr/>
          <a:lstStyle/>
          <a:p>
            <a:r>
              <a:rPr lang="en-US" dirty="0"/>
              <a:t>Thursday, August 3</a:t>
            </a:r>
          </a:p>
        </p:txBody>
      </p:sp>
      <p:sp>
        <p:nvSpPr>
          <p:cNvPr id="4" name="Content Placeholder 3">
            <a:extLst>
              <a:ext uri="{FF2B5EF4-FFF2-40B4-BE49-F238E27FC236}">
                <a16:creationId xmlns:a16="http://schemas.microsoft.com/office/drawing/2014/main" id="{E6540AB7-98C3-98A8-C981-7EC6D8E5DD54}"/>
              </a:ext>
            </a:extLst>
          </p:cNvPr>
          <p:cNvSpPr>
            <a:spLocks noGrp="1"/>
          </p:cNvSpPr>
          <p:nvPr>
            <p:ph sz="half" idx="2"/>
          </p:nvPr>
        </p:nvSpPr>
        <p:spPr>
          <a:xfrm>
            <a:off x="839788" y="2505075"/>
            <a:ext cx="10618434" cy="3684588"/>
          </a:xfrm>
        </p:spPr>
        <p:txBody>
          <a:bodyPr/>
          <a:lstStyle/>
          <a:p>
            <a:pPr marL="0" indent="0">
              <a:lnSpc>
                <a:spcPct val="150000"/>
              </a:lnSpc>
              <a:buNone/>
            </a:pPr>
            <a:r>
              <a:rPr lang="en-US" sz="2800" dirty="0">
                <a:solidFill>
                  <a:schemeClr val="bg1"/>
                </a:solidFill>
              </a:rPr>
              <a:t>8:00 a.m.		</a:t>
            </a:r>
            <a:r>
              <a:rPr lang="en-US" dirty="0"/>
              <a:t>Opening </a:t>
            </a:r>
            <a:r>
              <a:rPr lang="en-US" sz="2800" dirty="0">
                <a:solidFill>
                  <a:schemeClr val="bg1"/>
                </a:solidFill>
              </a:rPr>
              <a:t>Worship and Business Session</a:t>
            </a:r>
          </a:p>
          <a:p>
            <a:pPr marL="0" indent="0">
              <a:lnSpc>
                <a:spcPct val="150000"/>
              </a:lnSpc>
              <a:buNone/>
            </a:pPr>
            <a:r>
              <a:rPr lang="en-US" sz="2800" dirty="0">
                <a:solidFill>
                  <a:schemeClr val="bg1"/>
                </a:solidFill>
              </a:rPr>
              <a:t>11:50 a.m.		Itinerarium</a:t>
            </a:r>
          </a:p>
          <a:p>
            <a:pPr marL="0" indent="0">
              <a:lnSpc>
                <a:spcPct val="150000"/>
              </a:lnSpc>
              <a:buNone/>
            </a:pPr>
            <a:r>
              <a:rPr lang="en-US" sz="2800" dirty="0">
                <a:solidFill>
                  <a:schemeClr val="bg1"/>
                </a:solidFill>
              </a:rPr>
              <a:t>12:00 p.m.		Adjournment</a:t>
            </a:r>
            <a:endParaRPr lang="en-US" dirty="0">
              <a:solidFill>
                <a:schemeClr val="bg1"/>
              </a:solidFill>
            </a:endParaRPr>
          </a:p>
        </p:txBody>
      </p:sp>
    </p:spTree>
    <p:extLst>
      <p:ext uri="{BB962C8B-B14F-4D97-AF65-F5344CB8AC3E}">
        <p14:creationId xmlns:p14="http://schemas.microsoft.com/office/powerpoint/2010/main" val="12835467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26F4-4544-0AE1-8F4F-389E185CB1B1}"/>
              </a:ext>
            </a:extLst>
          </p:cNvPr>
          <p:cNvSpPr>
            <a:spLocks noGrp="1"/>
          </p:cNvSpPr>
          <p:nvPr>
            <p:ph type="title"/>
          </p:nvPr>
        </p:nvSpPr>
        <p:spPr>
          <a:xfrm>
            <a:off x="434898" y="2766218"/>
            <a:ext cx="10918902" cy="1325563"/>
          </a:xfrm>
        </p:spPr>
        <p:txBody>
          <a:bodyPr>
            <a:noAutofit/>
          </a:bodyPr>
          <a:lstStyle/>
          <a:p>
            <a:pPr algn="ctr"/>
            <a:r>
              <a:rPr lang="en-US" sz="6000" b="1" dirty="0">
                <a:solidFill>
                  <a:schemeClr val="bg1"/>
                </a:solidFill>
                <a:latin typeface="+mn-lt"/>
              </a:rPr>
              <a:t>Use of Electronic Devices</a:t>
            </a:r>
          </a:p>
        </p:txBody>
      </p:sp>
    </p:spTree>
    <p:extLst>
      <p:ext uri="{BB962C8B-B14F-4D97-AF65-F5344CB8AC3E}">
        <p14:creationId xmlns:p14="http://schemas.microsoft.com/office/powerpoint/2010/main" val="33655537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9343-71A9-C94E-A779-3F2D43779962}"/>
              </a:ext>
            </a:extLst>
          </p:cNvPr>
          <p:cNvSpPr>
            <a:spLocks noGrp="1"/>
          </p:cNvSpPr>
          <p:nvPr>
            <p:ph type="title"/>
          </p:nvPr>
        </p:nvSpPr>
        <p:spPr/>
        <p:txBody>
          <a:bodyPr>
            <a:normAutofit/>
          </a:bodyPr>
          <a:lstStyle/>
          <a:p>
            <a:r>
              <a:rPr lang="en-US" sz="6000" b="1" dirty="0">
                <a:solidFill>
                  <a:schemeClr val="bg1"/>
                </a:solidFill>
                <a:latin typeface="+mn-lt"/>
              </a:rPr>
              <a:t>Electronic devices in the hall</a:t>
            </a:r>
          </a:p>
        </p:txBody>
      </p:sp>
      <p:graphicFrame>
        <p:nvGraphicFramePr>
          <p:cNvPr id="8" name="Content Placeholder 7">
            <a:extLst>
              <a:ext uri="{FF2B5EF4-FFF2-40B4-BE49-F238E27FC236}">
                <a16:creationId xmlns:a16="http://schemas.microsoft.com/office/drawing/2014/main" id="{809E253F-84EB-B7CB-41F4-C9C1AC310252}"/>
              </a:ext>
            </a:extLst>
          </p:cNvPr>
          <p:cNvGraphicFramePr>
            <a:graphicFrameLocks noGrp="1"/>
          </p:cNvGraphicFramePr>
          <p:nvPr>
            <p:ph sz="half" idx="2"/>
            <p:extLst>
              <p:ext uri="{D42A27DB-BD31-4B8C-83A1-F6EECF244321}">
                <p14:modId xmlns:p14="http://schemas.microsoft.com/office/powerpoint/2010/main" val="1772697640"/>
              </p:ext>
            </p:extLst>
          </p:nvPr>
        </p:nvGraphicFramePr>
        <p:xfrm>
          <a:off x="839787" y="1512712"/>
          <a:ext cx="10708745" cy="4583544"/>
        </p:xfrm>
        <a:graphic>
          <a:graphicData uri="http://schemas.openxmlformats.org/drawingml/2006/table">
            <a:tbl>
              <a:tblPr firstRow="1" firstCol="1" lastRow="1" lastCol="1" bandRow="1" bandCol="1">
                <a:tableStyleId>{5C22544A-7EE6-4342-B048-85BDC9FD1C3A}</a:tableStyleId>
              </a:tblPr>
              <a:tblGrid>
                <a:gridCol w="2366608">
                  <a:extLst>
                    <a:ext uri="{9D8B030D-6E8A-4147-A177-3AD203B41FA5}">
                      <a16:colId xmlns:a16="http://schemas.microsoft.com/office/drawing/2014/main" val="3472934528"/>
                    </a:ext>
                  </a:extLst>
                </a:gridCol>
                <a:gridCol w="1837652">
                  <a:extLst>
                    <a:ext uri="{9D8B030D-6E8A-4147-A177-3AD203B41FA5}">
                      <a16:colId xmlns:a16="http://schemas.microsoft.com/office/drawing/2014/main" val="955426745"/>
                    </a:ext>
                  </a:extLst>
                </a:gridCol>
                <a:gridCol w="2995666">
                  <a:extLst>
                    <a:ext uri="{9D8B030D-6E8A-4147-A177-3AD203B41FA5}">
                      <a16:colId xmlns:a16="http://schemas.microsoft.com/office/drawing/2014/main" val="320383814"/>
                    </a:ext>
                  </a:extLst>
                </a:gridCol>
                <a:gridCol w="3508819">
                  <a:extLst>
                    <a:ext uri="{9D8B030D-6E8A-4147-A177-3AD203B41FA5}">
                      <a16:colId xmlns:a16="http://schemas.microsoft.com/office/drawing/2014/main" val="2416180867"/>
                    </a:ext>
                  </a:extLst>
                </a:gridCol>
              </a:tblGrid>
              <a:tr h="587021">
                <a:tc>
                  <a:txBody>
                    <a:bodyPr/>
                    <a:lstStyle/>
                    <a:p>
                      <a:pPr marL="742950" marR="0" indent="-228600">
                        <a:spcBef>
                          <a:spcPts val="0"/>
                        </a:spcBef>
                        <a:spcAft>
                          <a:spcPts val="0"/>
                        </a:spcAft>
                      </a:pPr>
                      <a:r>
                        <a:rPr lang="en-US" sz="7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lumMod val="85000"/>
                      </a:schemeClr>
                    </a:solidFill>
                  </a:tcPr>
                </a:tc>
                <a:tc gridSpan="3">
                  <a:txBody>
                    <a:bodyPr/>
                    <a:lstStyle/>
                    <a:p>
                      <a:pPr marL="742950" marR="1226820" indent="-228600" algn="ctr">
                        <a:lnSpc>
                          <a:spcPts val="1145"/>
                        </a:lnSpc>
                        <a:spcBef>
                          <a:spcPts val="0"/>
                        </a:spcBef>
                        <a:spcAft>
                          <a:spcPts val="0"/>
                        </a:spcAft>
                      </a:pPr>
                      <a:r>
                        <a:rPr lang="en-US" sz="1600" dirty="0">
                          <a:solidFill>
                            <a:schemeClr val="tx1"/>
                          </a:solidFill>
                          <a:effectLst/>
                        </a:rPr>
                        <a:t>Type of Usage Permitted in Designated Area</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bg1">
                        <a:lumMod val="8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85971259"/>
                  </a:ext>
                </a:extLst>
              </a:tr>
              <a:tr h="1518040">
                <a:tc>
                  <a:txBody>
                    <a:bodyPr/>
                    <a:lstStyle/>
                    <a:p>
                      <a:pPr marL="742950" marR="0" indent="-228600">
                        <a:spcBef>
                          <a:spcPts val="0"/>
                        </a:spcBef>
                        <a:spcAft>
                          <a:spcPts val="0"/>
                        </a:spcAft>
                      </a:pPr>
                      <a:r>
                        <a:rPr lang="en-US" sz="1400" b="0" dirty="0">
                          <a:solidFill>
                            <a:schemeClr val="tx1"/>
                          </a:solidFill>
                          <a:effectLst/>
                        </a:rPr>
                        <a:t> </a:t>
                      </a:r>
                      <a:endPar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lumMod val="85000"/>
                      </a:schemeClr>
                    </a:solidFill>
                  </a:tcPr>
                </a:tc>
                <a:tc>
                  <a:txBody>
                    <a:bodyPr/>
                    <a:lstStyle/>
                    <a:p>
                      <a:pPr marL="742950" marR="0" indent="-228600" algn="l">
                        <a:spcBef>
                          <a:spcPts val="0"/>
                        </a:spcBef>
                        <a:spcAft>
                          <a:spcPts val="0"/>
                        </a:spcAft>
                      </a:pPr>
                      <a:r>
                        <a:rPr lang="en-US" sz="1400" b="0" dirty="0">
                          <a:solidFill>
                            <a:schemeClr val="tx1"/>
                          </a:solidFill>
                          <a:effectLst/>
                        </a:rPr>
                        <a:t> </a:t>
                      </a:r>
                    </a:p>
                    <a:p>
                      <a:pPr marL="742950" marR="0" indent="-228600" algn="l">
                        <a:spcBef>
                          <a:spcPts val="50"/>
                        </a:spcBef>
                        <a:spcAft>
                          <a:spcPts val="0"/>
                        </a:spcAft>
                      </a:pPr>
                      <a:r>
                        <a:rPr lang="en-US" sz="1400" b="0" dirty="0">
                          <a:solidFill>
                            <a:schemeClr val="tx1"/>
                          </a:solidFill>
                          <a:effectLst/>
                        </a:rPr>
                        <a:t> </a:t>
                      </a:r>
                    </a:p>
                    <a:p>
                      <a:pPr marL="742950" marR="77470" indent="-228600" algn="l">
                        <a:spcBef>
                          <a:spcPts val="0"/>
                        </a:spcBef>
                        <a:spcAft>
                          <a:spcPts val="0"/>
                        </a:spcAft>
                      </a:pPr>
                      <a:r>
                        <a:rPr lang="en-US" sz="1400" b="0" dirty="0">
                          <a:solidFill>
                            <a:schemeClr val="tx1"/>
                          </a:solidFill>
                          <a:effectLst/>
                        </a:rPr>
                        <a:t>Voice</a:t>
                      </a:r>
                      <a:endPar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lumMod val="85000"/>
                      </a:schemeClr>
                    </a:solidFill>
                  </a:tcPr>
                </a:tc>
                <a:tc>
                  <a:txBody>
                    <a:bodyPr/>
                    <a:lstStyle/>
                    <a:p>
                      <a:pPr marL="80010" marR="60325">
                        <a:lnSpc>
                          <a:spcPct val="96000"/>
                        </a:lnSpc>
                        <a:spcBef>
                          <a:spcPts val="0"/>
                        </a:spcBef>
                        <a:spcAft>
                          <a:spcPts val="0"/>
                        </a:spcAft>
                      </a:pPr>
                      <a:r>
                        <a:rPr lang="en-US" sz="1400" b="0" dirty="0">
                          <a:solidFill>
                            <a:schemeClr val="tx1"/>
                          </a:solidFill>
                          <a:effectLst/>
                        </a:rPr>
                        <a:t>Electronic Communications including email, text, and social media messaging, e.g., laptops, tablets, pagers, PEDs, </a:t>
                      </a:r>
                      <a:r>
                        <a:rPr lang="en-US" sz="1400" b="0" u="sng" dirty="0">
                          <a:solidFill>
                            <a:schemeClr val="tx1"/>
                          </a:solidFill>
                          <a:effectLst/>
                        </a:rPr>
                        <a:t>smart phones, wearable technology including smart watches, activity trackers, </a:t>
                      </a:r>
                      <a:r>
                        <a:rPr lang="en-US" sz="1400" b="0" dirty="0">
                          <a:solidFill>
                            <a:schemeClr val="tx1"/>
                          </a:solidFill>
                          <a:effectLst/>
                        </a:rPr>
                        <a:t>and like devices.</a:t>
                      </a:r>
                      <a:endPar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lumMod val="85000"/>
                      </a:schemeClr>
                    </a:solidFill>
                  </a:tcPr>
                </a:tc>
                <a:tc>
                  <a:txBody>
                    <a:bodyPr/>
                    <a:lstStyle/>
                    <a:p>
                      <a:pPr marL="22860" marR="84455">
                        <a:lnSpc>
                          <a:spcPct val="95000"/>
                        </a:lnSpc>
                        <a:spcBef>
                          <a:spcPts val="0"/>
                        </a:spcBef>
                        <a:spcAft>
                          <a:spcPts val="0"/>
                        </a:spcAft>
                      </a:pPr>
                      <a:r>
                        <a:rPr lang="en-US" sz="1400" b="0" dirty="0">
                          <a:solidFill>
                            <a:schemeClr val="tx1"/>
                          </a:solidFill>
                          <a:effectLst/>
                        </a:rPr>
                        <a:t>Laptop computers, tablets with communications disabled</a:t>
                      </a:r>
                    </a:p>
                    <a:p>
                      <a:pPr marL="22860" marR="84455">
                        <a:lnSpc>
                          <a:spcPts val="1160"/>
                        </a:lnSpc>
                        <a:spcBef>
                          <a:spcPts val="25"/>
                        </a:spcBef>
                        <a:spcAft>
                          <a:spcPts val="0"/>
                        </a:spcAft>
                      </a:pPr>
                      <a:r>
                        <a:rPr lang="en-US" sz="1400" b="0" dirty="0">
                          <a:solidFill>
                            <a:schemeClr val="tx1"/>
                          </a:solidFill>
                          <a:effectLst/>
                        </a:rPr>
                        <a:t>(i.e., Wi-Fi, Bluetooth, Cellular, and Infrared communications turned off or in airplane mode.)</a:t>
                      </a:r>
                      <a:endPar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lumMod val="85000"/>
                      </a:schemeClr>
                    </a:solidFill>
                  </a:tcPr>
                </a:tc>
                <a:extLst>
                  <a:ext uri="{0D108BD9-81ED-4DB2-BD59-A6C34878D82A}">
                    <a16:rowId xmlns:a16="http://schemas.microsoft.com/office/drawing/2014/main" val="756839146"/>
                  </a:ext>
                </a:extLst>
              </a:tr>
              <a:tr h="668696">
                <a:tc>
                  <a:txBody>
                    <a:bodyPr/>
                    <a:lstStyle/>
                    <a:p>
                      <a:pPr marL="72390" marR="0">
                        <a:lnSpc>
                          <a:spcPts val="1145"/>
                        </a:lnSpc>
                        <a:spcBef>
                          <a:spcPts val="0"/>
                        </a:spcBef>
                        <a:spcAft>
                          <a:spcPts val="0"/>
                        </a:spcAft>
                      </a:pPr>
                      <a:r>
                        <a:rPr lang="en-US" sz="1400" b="0" dirty="0">
                          <a:solidFill>
                            <a:schemeClr val="tx1"/>
                          </a:solidFill>
                          <a:effectLst/>
                        </a:rPr>
                        <a:t>Voting and Advisory</a:t>
                      </a:r>
                    </a:p>
                    <a:p>
                      <a:pPr marL="72390" marR="0">
                        <a:lnSpc>
                          <a:spcPts val="1160"/>
                        </a:lnSpc>
                        <a:spcBef>
                          <a:spcPts val="35"/>
                        </a:spcBef>
                        <a:spcAft>
                          <a:spcPts val="0"/>
                        </a:spcAft>
                      </a:pPr>
                      <a:r>
                        <a:rPr lang="en-US" sz="1400" b="0" dirty="0">
                          <a:solidFill>
                            <a:schemeClr val="tx1"/>
                          </a:solidFill>
                          <a:effectLst/>
                        </a:rPr>
                        <a:t>Delegates &amp; Representatives Areas</a:t>
                      </a:r>
                      <a:endPar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bg1">
                        <a:lumMod val="85000"/>
                      </a:schemeClr>
                    </a:solidFill>
                  </a:tcPr>
                </a:tc>
                <a:tc>
                  <a:txBody>
                    <a:bodyPr/>
                    <a:lstStyle/>
                    <a:p>
                      <a:pPr marL="742950" marR="0" indent="-228600" algn="l">
                        <a:spcBef>
                          <a:spcPts val="30"/>
                        </a:spcBef>
                        <a:spcAft>
                          <a:spcPts val="0"/>
                        </a:spcAft>
                      </a:pPr>
                      <a:r>
                        <a:rPr lang="en-US" sz="1400" b="0" dirty="0">
                          <a:solidFill>
                            <a:schemeClr val="tx1"/>
                          </a:solidFill>
                          <a:effectLst/>
                        </a:rPr>
                        <a:t> </a:t>
                      </a:r>
                    </a:p>
                    <a:p>
                      <a:pPr marL="742950" marR="76835" indent="-228600" algn="l">
                        <a:spcBef>
                          <a:spcPts val="5"/>
                        </a:spcBef>
                        <a:spcAft>
                          <a:spcPts val="0"/>
                        </a:spcAft>
                      </a:pPr>
                      <a:r>
                        <a:rPr lang="en-US" sz="1400" b="0" dirty="0">
                          <a:solidFill>
                            <a:schemeClr val="tx1"/>
                          </a:solidFill>
                          <a:effectLst/>
                        </a:rPr>
                        <a:t>No</a:t>
                      </a:r>
                      <a:endPar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lumMod val="85000"/>
                      </a:schemeClr>
                    </a:solidFill>
                  </a:tcPr>
                </a:tc>
                <a:tc>
                  <a:txBody>
                    <a:bodyPr/>
                    <a:lstStyle/>
                    <a:p>
                      <a:pPr marL="742950" marR="0" indent="-228600">
                        <a:spcBef>
                          <a:spcPts val="30"/>
                        </a:spcBef>
                        <a:spcAft>
                          <a:spcPts val="0"/>
                        </a:spcAft>
                      </a:pPr>
                      <a:r>
                        <a:rPr lang="en-US" sz="1400" b="0" dirty="0">
                          <a:solidFill>
                            <a:schemeClr val="tx1"/>
                          </a:solidFill>
                          <a:effectLst/>
                        </a:rPr>
                        <a:t> </a:t>
                      </a:r>
                    </a:p>
                    <a:p>
                      <a:pPr marL="742950" marR="0" indent="-228600">
                        <a:spcBef>
                          <a:spcPts val="5"/>
                        </a:spcBef>
                        <a:spcAft>
                          <a:spcPts val="0"/>
                        </a:spcAft>
                      </a:pPr>
                      <a:r>
                        <a:rPr lang="en-US" sz="1400" b="0" dirty="0">
                          <a:solidFill>
                            <a:schemeClr val="tx1"/>
                          </a:solidFill>
                          <a:effectLst/>
                        </a:rPr>
                        <a:t>No</a:t>
                      </a:r>
                      <a:endPar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lumMod val="85000"/>
                      </a:schemeClr>
                    </a:solidFill>
                  </a:tcPr>
                </a:tc>
                <a:tc>
                  <a:txBody>
                    <a:bodyPr/>
                    <a:lstStyle/>
                    <a:p>
                      <a:pPr marL="742950" marR="0" indent="-228600" algn="l">
                        <a:spcBef>
                          <a:spcPts val="30"/>
                        </a:spcBef>
                        <a:spcAft>
                          <a:spcPts val="0"/>
                        </a:spcAft>
                      </a:pPr>
                      <a:r>
                        <a:rPr lang="en-US" sz="1400" b="0" dirty="0">
                          <a:solidFill>
                            <a:schemeClr val="tx1"/>
                          </a:solidFill>
                          <a:effectLst/>
                        </a:rPr>
                        <a:t> </a:t>
                      </a:r>
                    </a:p>
                    <a:p>
                      <a:pPr marL="742950" marR="932815" indent="-228600" algn="l">
                        <a:spcBef>
                          <a:spcPts val="5"/>
                        </a:spcBef>
                        <a:spcAft>
                          <a:spcPts val="0"/>
                        </a:spcAft>
                      </a:pPr>
                      <a:r>
                        <a:rPr lang="en-US" sz="1400" b="0" dirty="0">
                          <a:solidFill>
                            <a:schemeClr val="tx1"/>
                          </a:solidFill>
                          <a:effectLst/>
                        </a:rPr>
                        <a:t>Yes</a:t>
                      </a:r>
                      <a:endPar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lumMod val="85000"/>
                      </a:schemeClr>
                    </a:solidFill>
                  </a:tcPr>
                </a:tc>
                <a:extLst>
                  <a:ext uri="{0D108BD9-81ED-4DB2-BD59-A6C34878D82A}">
                    <a16:rowId xmlns:a16="http://schemas.microsoft.com/office/drawing/2014/main" val="739069873"/>
                  </a:ext>
                </a:extLst>
              </a:tr>
              <a:tr h="904255">
                <a:tc>
                  <a:txBody>
                    <a:bodyPr/>
                    <a:lstStyle/>
                    <a:p>
                      <a:pPr marL="72390" marR="0">
                        <a:lnSpc>
                          <a:spcPts val="1145"/>
                        </a:lnSpc>
                        <a:spcBef>
                          <a:spcPts val="0"/>
                        </a:spcBef>
                        <a:spcAft>
                          <a:spcPts val="0"/>
                        </a:spcAft>
                      </a:pPr>
                      <a:r>
                        <a:rPr lang="en-US" sz="1400" b="0" dirty="0">
                          <a:solidFill>
                            <a:schemeClr val="tx1"/>
                          </a:solidFill>
                          <a:effectLst/>
                        </a:rPr>
                        <a:t>COP,</a:t>
                      </a:r>
                      <a:r>
                        <a:rPr lang="en-US" sz="1400" b="0" spc="-180" dirty="0">
                          <a:solidFill>
                            <a:schemeClr val="tx1"/>
                          </a:solidFill>
                          <a:effectLst/>
                        </a:rPr>
                        <a:t> </a:t>
                      </a:r>
                      <a:r>
                        <a:rPr lang="en-US" sz="1400" b="0" dirty="0">
                          <a:solidFill>
                            <a:schemeClr val="tx1"/>
                          </a:solidFill>
                          <a:effectLst/>
                        </a:rPr>
                        <a:t>BOD,</a:t>
                      </a:r>
                      <a:r>
                        <a:rPr lang="en-US" sz="1400" b="0" spc="-180" dirty="0">
                          <a:solidFill>
                            <a:schemeClr val="tx1"/>
                          </a:solidFill>
                          <a:effectLst/>
                        </a:rPr>
                        <a:t> </a:t>
                      </a:r>
                      <a:r>
                        <a:rPr lang="en-US" sz="1400" b="0" dirty="0">
                          <a:solidFill>
                            <a:schemeClr val="tx1"/>
                          </a:solidFill>
                          <a:effectLst/>
                        </a:rPr>
                        <a:t>CCM,</a:t>
                      </a:r>
                      <a:r>
                        <a:rPr lang="en-US" sz="1400" b="0" spc="-180" dirty="0">
                          <a:solidFill>
                            <a:schemeClr val="tx1"/>
                          </a:solidFill>
                          <a:effectLst/>
                        </a:rPr>
                        <a:t> </a:t>
                      </a:r>
                      <a:r>
                        <a:rPr lang="en-US" sz="1400" b="0" dirty="0">
                          <a:solidFill>
                            <a:schemeClr val="tx1"/>
                          </a:solidFill>
                          <a:effectLst/>
                        </a:rPr>
                        <a:t>COH,</a:t>
                      </a:r>
                    </a:p>
                    <a:p>
                      <a:pPr marL="72390" marR="241300">
                        <a:lnSpc>
                          <a:spcPts val="1160"/>
                        </a:lnSpc>
                        <a:spcBef>
                          <a:spcPts val="35"/>
                        </a:spcBef>
                        <a:spcAft>
                          <a:spcPts val="0"/>
                        </a:spcAft>
                      </a:pPr>
                      <a:r>
                        <a:rPr lang="en-US" sz="1400" b="0" dirty="0">
                          <a:solidFill>
                            <a:schemeClr val="tx1"/>
                          </a:solidFill>
                          <a:effectLst/>
                        </a:rPr>
                        <a:t>CTCR, Press, Special Guests Areas</a:t>
                      </a:r>
                      <a:endPar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bg1">
                        <a:lumMod val="85000"/>
                      </a:schemeClr>
                    </a:solidFill>
                  </a:tcPr>
                </a:tc>
                <a:tc>
                  <a:txBody>
                    <a:bodyPr/>
                    <a:lstStyle/>
                    <a:p>
                      <a:pPr marL="742950" marR="0" indent="-228600" algn="l">
                        <a:spcBef>
                          <a:spcPts val="35"/>
                        </a:spcBef>
                        <a:spcAft>
                          <a:spcPts val="0"/>
                        </a:spcAft>
                      </a:pPr>
                      <a:r>
                        <a:rPr lang="en-US" sz="1400" b="0" dirty="0">
                          <a:solidFill>
                            <a:schemeClr val="tx1"/>
                          </a:solidFill>
                          <a:effectLst/>
                        </a:rPr>
                        <a:t> </a:t>
                      </a:r>
                    </a:p>
                    <a:p>
                      <a:pPr marL="742950" marR="76835" indent="-228600" algn="l">
                        <a:spcBef>
                          <a:spcPts val="0"/>
                        </a:spcBef>
                        <a:spcAft>
                          <a:spcPts val="0"/>
                        </a:spcAft>
                      </a:pPr>
                      <a:r>
                        <a:rPr lang="en-US" sz="1400" b="0" dirty="0">
                          <a:solidFill>
                            <a:schemeClr val="tx1"/>
                          </a:solidFill>
                          <a:effectLst/>
                        </a:rPr>
                        <a:t>No</a:t>
                      </a:r>
                      <a:endPar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lumMod val="85000"/>
                      </a:schemeClr>
                    </a:solidFill>
                  </a:tcPr>
                </a:tc>
                <a:tc>
                  <a:txBody>
                    <a:bodyPr/>
                    <a:lstStyle/>
                    <a:p>
                      <a:pPr marL="742950" marR="0" indent="-228600">
                        <a:spcBef>
                          <a:spcPts val="35"/>
                        </a:spcBef>
                        <a:spcAft>
                          <a:spcPts val="0"/>
                        </a:spcAft>
                      </a:pPr>
                      <a:r>
                        <a:rPr lang="en-US" sz="1400" b="0" dirty="0">
                          <a:solidFill>
                            <a:schemeClr val="tx1"/>
                          </a:solidFill>
                          <a:effectLst/>
                        </a:rPr>
                        <a:t> </a:t>
                      </a:r>
                    </a:p>
                    <a:p>
                      <a:pPr marL="742950" marR="0" indent="-228600">
                        <a:spcBef>
                          <a:spcPts val="0"/>
                        </a:spcBef>
                        <a:spcAft>
                          <a:spcPts val="0"/>
                        </a:spcAft>
                      </a:pPr>
                      <a:r>
                        <a:rPr lang="en-US" sz="1400" b="0" dirty="0">
                          <a:solidFill>
                            <a:schemeClr val="tx1"/>
                          </a:solidFill>
                          <a:effectLst/>
                        </a:rPr>
                        <a:t>Yes</a:t>
                      </a:r>
                      <a:endPar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lumMod val="85000"/>
                      </a:schemeClr>
                    </a:solidFill>
                  </a:tcPr>
                </a:tc>
                <a:tc>
                  <a:txBody>
                    <a:bodyPr/>
                    <a:lstStyle/>
                    <a:p>
                      <a:pPr marL="742950" marR="0" indent="-228600" algn="l">
                        <a:spcBef>
                          <a:spcPts val="35"/>
                        </a:spcBef>
                        <a:spcAft>
                          <a:spcPts val="0"/>
                        </a:spcAft>
                      </a:pPr>
                      <a:r>
                        <a:rPr lang="en-US" sz="1400" b="0" dirty="0">
                          <a:solidFill>
                            <a:schemeClr val="tx1"/>
                          </a:solidFill>
                          <a:effectLst/>
                        </a:rPr>
                        <a:t> </a:t>
                      </a:r>
                    </a:p>
                    <a:p>
                      <a:pPr marL="742950" marR="0" indent="-228600" algn="l">
                        <a:spcBef>
                          <a:spcPts val="0"/>
                        </a:spcBef>
                        <a:spcAft>
                          <a:spcPts val="0"/>
                        </a:spcAft>
                      </a:pPr>
                      <a:r>
                        <a:rPr lang="en-US" sz="1400" b="0" dirty="0">
                          <a:solidFill>
                            <a:schemeClr val="tx1"/>
                          </a:solidFill>
                          <a:effectLst/>
                        </a:rPr>
                        <a:t>—</a:t>
                      </a:r>
                      <a:endPar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lumMod val="85000"/>
                      </a:schemeClr>
                    </a:solidFill>
                  </a:tcPr>
                </a:tc>
                <a:extLst>
                  <a:ext uri="{0D108BD9-81ED-4DB2-BD59-A6C34878D82A}">
                    <a16:rowId xmlns:a16="http://schemas.microsoft.com/office/drawing/2014/main" val="3498064732"/>
                  </a:ext>
                </a:extLst>
              </a:tr>
              <a:tr h="452766">
                <a:tc>
                  <a:txBody>
                    <a:bodyPr/>
                    <a:lstStyle/>
                    <a:p>
                      <a:pPr marL="72390" marR="202565">
                        <a:lnSpc>
                          <a:spcPts val="1160"/>
                        </a:lnSpc>
                        <a:spcBef>
                          <a:spcPts val="5"/>
                        </a:spcBef>
                        <a:spcAft>
                          <a:spcPts val="0"/>
                        </a:spcAft>
                      </a:pPr>
                      <a:r>
                        <a:rPr lang="en-US" sz="1400" b="0" dirty="0">
                          <a:solidFill>
                            <a:schemeClr val="tx1"/>
                          </a:solidFill>
                          <a:effectLst/>
                        </a:rPr>
                        <a:t>Visitors, Back Seating Area</a:t>
                      </a:r>
                      <a:endPar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bg1">
                        <a:lumMod val="85000"/>
                      </a:schemeClr>
                    </a:solidFill>
                  </a:tcPr>
                </a:tc>
                <a:tc>
                  <a:txBody>
                    <a:bodyPr/>
                    <a:lstStyle/>
                    <a:p>
                      <a:pPr marL="742950" marR="76835" indent="-228600" algn="l">
                        <a:spcBef>
                          <a:spcPts val="540"/>
                        </a:spcBef>
                        <a:spcAft>
                          <a:spcPts val="0"/>
                        </a:spcAft>
                      </a:pPr>
                      <a:r>
                        <a:rPr lang="en-US" sz="1400" b="0" dirty="0">
                          <a:solidFill>
                            <a:schemeClr val="tx1"/>
                          </a:solidFill>
                          <a:effectLst/>
                        </a:rPr>
                        <a:t>No</a:t>
                      </a:r>
                      <a:endPar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lumMod val="85000"/>
                      </a:schemeClr>
                    </a:solidFill>
                  </a:tcPr>
                </a:tc>
                <a:tc>
                  <a:txBody>
                    <a:bodyPr/>
                    <a:lstStyle/>
                    <a:p>
                      <a:pPr marL="742950" marR="0" indent="-228600">
                        <a:spcBef>
                          <a:spcPts val="540"/>
                        </a:spcBef>
                        <a:spcAft>
                          <a:spcPts val="0"/>
                        </a:spcAft>
                      </a:pPr>
                      <a:r>
                        <a:rPr lang="en-US" sz="1400" b="0" dirty="0">
                          <a:solidFill>
                            <a:schemeClr val="tx1"/>
                          </a:solidFill>
                          <a:effectLst/>
                        </a:rPr>
                        <a:t>Yes</a:t>
                      </a:r>
                      <a:endPar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lumMod val="85000"/>
                      </a:schemeClr>
                    </a:solidFill>
                  </a:tcPr>
                </a:tc>
                <a:tc>
                  <a:txBody>
                    <a:bodyPr/>
                    <a:lstStyle/>
                    <a:p>
                      <a:pPr marL="742950" marR="0" indent="-228600" algn="l">
                        <a:spcBef>
                          <a:spcPts val="540"/>
                        </a:spcBef>
                        <a:spcAft>
                          <a:spcPts val="0"/>
                        </a:spcAft>
                      </a:pPr>
                      <a:r>
                        <a:rPr lang="en-US" sz="1400" b="0" dirty="0">
                          <a:solidFill>
                            <a:schemeClr val="tx1"/>
                          </a:solidFill>
                          <a:effectLst/>
                        </a:rPr>
                        <a:t>—</a:t>
                      </a:r>
                      <a:endPar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lumMod val="85000"/>
                      </a:schemeClr>
                    </a:solidFill>
                  </a:tcPr>
                </a:tc>
                <a:extLst>
                  <a:ext uri="{0D108BD9-81ED-4DB2-BD59-A6C34878D82A}">
                    <a16:rowId xmlns:a16="http://schemas.microsoft.com/office/drawing/2014/main" val="3255455422"/>
                  </a:ext>
                </a:extLst>
              </a:tr>
              <a:tr h="452766">
                <a:tc>
                  <a:txBody>
                    <a:bodyPr/>
                    <a:lstStyle/>
                    <a:p>
                      <a:pPr marL="72390" marR="244475">
                        <a:lnSpc>
                          <a:spcPts val="1160"/>
                        </a:lnSpc>
                        <a:spcBef>
                          <a:spcPts val="5"/>
                        </a:spcBef>
                        <a:spcAft>
                          <a:spcPts val="0"/>
                        </a:spcAft>
                      </a:pPr>
                      <a:r>
                        <a:rPr lang="en-US" sz="1400" b="0" dirty="0">
                          <a:solidFill>
                            <a:schemeClr val="tx1"/>
                          </a:solidFill>
                          <a:effectLst/>
                        </a:rPr>
                        <a:t>Convention Staff, All Areas</a:t>
                      </a:r>
                      <a:endPar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bg1">
                        <a:lumMod val="85000"/>
                      </a:schemeClr>
                    </a:solidFill>
                  </a:tcPr>
                </a:tc>
                <a:tc>
                  <a:txBody>
                    <a:bodyPr/>
                    <a:lstStyle/>
                    <a:p>
                      <a:pPr marL="742950" marR="76835" indent="-228600" algn="l">
                        <a:spcBef>
                          <a:spcPts val="530"/>
                        </a:spcBef>
                        <a:spcAft>
                          <a:spcPts val="0"/>
                        </a:spcAft>
                      </a:pPr>
                      <a:r>
                        <a:rPr lang="en-US" sz="1400" b="0" dirty="0">
                          <a:solidFill>
                            <a:schemeClr val="tx1"/>
                          </a:solidFill>
                          <a:effectLst/>
                        </a:rPr>
                        <a:t>Yes</a:t>
                      </a:r>
                      <a:endPar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lumMod val="85000"/>
                      </a:schemeClr>
                    </a:solidFill>
                  </a:tcPr>
                </a:tc>
                <a:tc>
                  <a:txBody>
                    <a:bodyPr/>
                    <a:lstStyle/>
                    <a:p>
                      <a:pPr marL="742950" marR="0" indent="-228600">
                        <a:spcBef>
                          <a:spcPts val="530"/>
                        </a:spcBef>
                        <a:spcAft>
                          <a:spcPts val="0"/>
                        </a:spcAft>
                      </a:pPr>
                      <a:r>
                        <a:rPr lang="en-US" sz="1400" b="0" dirty="0">
                          <a:solidFill>
                            <a:schemeClr val="tx1"/>
                          </a:solidFill>
                          <a:effectLst/>
                        </a:rPr>
                        <a:t>Yes</a:t>
                      </a:r>
                      <a:endPar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lumMod val="85000"/>
                      </a:schemeClr>
                    </a:solidFill>
                  </a:tcPr>
                </a:tc>
                <a:tc>
                  <a:txBody>
                    <a:bodyPr/>
                    <a:lstStyle/>
                    <a:p>
                      <a:pPr marL="742950" marR="0" indent="-228600" algn="l">
                        <a:spcBef>
                          <a:spcPts val="530"/>
                        </a:spcBef>
                        <a:spcAft>
                          <a:spcPts val="0"/>
                        </a:spcAft>
                      </a:pPr>
                      <a:r>
                        <a:rPr lang="en-US" sz="1400" b="0" dirty="0">
                          <a:solidFill>
                            <a:schemeClr val="tx1"/>
                          </a:solidFill>
                          <a:effectLst/>
                        </a:rPr>
                        <a:t>—</a:t>
                      </a:r>
                      <a:endPar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lumMod val="85000"/>
                      </a:schemeClr>
                    </a:solidFill>
                  </a:tcPr>
                </a:tc>
                <a:extLst>
                  <a:ext uri="{0D108BD9-81ED-4DB2-BD59-A6C34878D82A}">
                    <a16:rowId xmlns:a16="http://schemas.microsoft.com/office/drawing/2014/main" val="2233517779"/>
                  </a:ext>
                </a:extLst>
              </a:tr>
            </a:tbl>
          </a:graphicData>
        </a:graphic>
      </p:graphicFrame>
    </p:spTree>
    <p:extLst>
      <p:ext uri="{BB962C8B-B14F-4D97-AF65-F5344CB8AC3E}">
        <p14:creationId xmlns:p14="http://schemas.microsoft.com/office/powerpoint/2010/main" val="28544639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26F4-4544-0AE1-8F4F-389E185CB1B1}"/>
              </a:ext>
            </a:extLst>
          </p:cNvPr>
          <p:cNvSpPr>
            <a:spLocks noGrp="1"/>
          </p:cNvSpPr>
          <p:nvPr>
            <p:ph type="title"/>
          </p:nvPr>
        </p:nvSpPr>
        <p:spPr>
          <a:xfrm>
            <a:off x="434898" y="2766218"/>
            <a:ext cx="10918902" cy="1325563"/>
          </a:xfrm>
        </p:spPr>
        <p:txBody>
          <a:bodyPr>
            <a:noAutofit/>
          </a:bodyPr>
          <a:lstStyle/>
          <a:p>
            <a:pPr algn="ctr"/>
            <a:r>
              <a:rPr lang="en-US" sz="6000" b="1" dirty="0">
                <a:solidFill>
                  <a:schemeClr val="bg1"/>
                </a:solidFill>
                <a:latin typeface="+mn-lt"/>
              </a:rPr>
              <a:t>Housing</a:t>
            </a:r>
          </a:p>
        </p:txBody>
      </p:sp>
    </p:spTree>
    <p:extLst>
      <p:ext uri="{BB962C8B-B14F-4D97-AF65-F5344CB8AC3E}">
        <p14:creationId xmlns:p14="http://schemas.microsoft.com/office/powerpoint/2010/main" val="35524487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9343-71A9-C94E-A779-3F2D43779962}"/>
              </a:ext>
            </a:extLst>
          </p:cNvPr>
          <p:cNvSpPr>
            <a:spLocks noGrp="1"/>
          </p:cNvSpPr>
          <p:nvPr>
            <p:ph type="title"/>
          </p:nvPr>
        </p:nvSpPr>
        <p:spPr/>
        <p:txBody>
          <a:bodyPr>
            <a:normAutofit/>
          </a:bodyPr>
          <a:lstStyle/>
          <a:p>
            <a:r>
              <a:rPr lang="en-US" sz="6000" b="1" dirty="0">
                <a:solidFill>
                  <a:schemeClr val="bg1"/>
                </a:solidFill>
                <a:latin typeface="+mn-lt"/>
              </a:rPr>
              <a:t>Convention Hotels</a:t>
            </a:r>
          </a:p>
        </p:txBody>
      </p:sp>
      <p:sp>
        <p:nvSpPr>
          <p:cNvPr id="4" name="Content Placeholder 3">
            <a:extLst>
              <a:ext uri="{FF2B5EF4-FFF2-40B4-BE49-F238E27FC236}">
                <a16:creationId xmlns:a16="http://schemas.microsoft.com/office/drawing/2014/main" id="{E6540AB7-98C3-98A8-C981-7EC6D8E5DD54}"/>
              </a:ext>
            </a:extLst>
          </p:cNvPr>
          <p:cNvSpPr>
            <a:spLocks noGrp="1"/>
          </p:cNvSpPr>
          <p:nvPr>
            <p:ph sz="half" idx="2"/>
          </p:nvPr>
        </p:nvSpPr>
        <p:spPr>
          <a:xfrm>
            <a:off x="839788" y="2024897"/>
            <a:ext cx="10821634" cy="4360863"/>
          </a:xfrm>
        </p:spPr>
        <p:txBody>
          <a:bodyPr>
            <a:normAutofit/>
          </a:bodyPr>
          <a:lstStyle/>
          <a:p>
            <a:pPr>
              <a:lnSpc>
                <a:spcPct val="150000"/>
              </a:lnSpc>
            </a:pPr>
            <a:r>
              <a:rPr lang="en-US" dirty="0">
                <a:solidFill>
                  <a:schemeClr val="bg1"/>
                </a:solidFill>
              </a:rPr>
              <a:t>DoubleTree Milwaukee Downton (1 minute walk)   MNS***</a:t>
            </a:r>
          </a:p>
          <a:p>
            <a:pPr>
              <a:lnSpc>
                <a:spcPct val="150000"/>
              </a:lnSpc>
            </a:pPr>
            <a:r>
              <a:rPr lang="en-US" dirty="0">
                <a:solidFill>
                  <a:schemeClr val="bg1"/>
                </a:solidFill>
              </a:rPr>
              <a:t>Hilton Milwaukee City Center (1 minute walk)</a:t>
            </a:r>
          </a:p>
          <a:p>
            <a:pPr>
              <a:lnSpc>
                <a:spcPct val="150000"/>
              </a:lnSpc>
            </a:pPr>
            <a:r>
              <a:rPr lang="en-US" dirty="0">
                <a:solidFill>
                  <a:schemeClr val="bg1"/>
                </a:solidFill>
              </a:rPr>
              <a:t>Hyatt Regency Milwaukee (2 minute walk)</a:t>
            </a:r>
          </a:p>
          <a:p>
            <a:pPr>
              <a:lnSpc>
                <a:spcPct val="150000"/>
              </a:lnSpc>
            </a:pPr>
            <a:r>
              <a:rPr lang="en-US" dirty="0">
                <a:solidFill>
                  <a:schemeClr val="bg1"/>
                </a:solidFill>
              </a:rPr>
              <a:t>Springhill Suites Milwaukee Downtown (1 minute walk)</a:t>
            </a:r>
          </a:p>
          <a:p>
            <a:pPr>
              <a:lnSpc>
                <a:spcPct val="150000"/>
              </a:lnSpc>
            </a:pPr>
            <a:r>
              <a:rPr lang="en-US" dirty="0">
                <a:solidFill>
                  <a:schemeClr val="bg1"/>
                </a:solidFill>
              </a:rPr>
              <a:t>Drury Plaza Hotel Milwaukee Downtown (.4 mile walk)</a:t>
            </a:r>
          </a:p>
          <a:p>
            <a:endParaRPr lang="en-US" dirty="0"/>
          </a:p>
        </p:txBody>
      </p:sp>
    </p:spTree>
    <p:extLst>
      <p:ext uri="{BB962C8B-B14F-4D97-AF65-F5344CB8AC3E}">
        <p14:creationId xmlns:p14="http://schemas.microsoft.com/office/powerpoint/2010/main" val="1441215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F2782-FA99-6DCA-8270-205FC37E9AE6}"/>
              </a:ext>
            </a:extLst>
          </p:cNvPr>
          <p:cNvSpPr>
            <a:spLocks noGrp="1"/>
          </p:cNvSpPr>
          <p:nvPr>
            <p:ph type="title"/>
          </p:nvPr>
        </p:nvSpPr>
        <p:spPr/>
        <p:txBody>
          <a:bodyPr>
            <a:normAutofit/>
          </a:bodyPr>
          <a:lstStyle/>
          <a:p>
            <a:r>
              <a:rPr lang="en-US" sz="6000" b="1" kern="1200" dirty="0">
                <a:ln w="1270">
                  <a:noFill/>
                </a:ln>
                <a:solidFill>
                  <a:schemeClr val="bg1"/>
                </a:solidFill>
                <a:latin typeface="+mn-lt"/>
              </a:rPr>
              <a:t>Advisory Members</a:t>
            </a:r>
            <a:endParaRPr lang="en-US" sz="6000" b="1" dirty="0">
              <a:ln w="1270">
                <a:noFill/>
              </a:ln>
              <a:latin typeface="+mn-lt"/>
            </a:endParaRPr>
          </a:p>
        </p:txBody>
      </p:sp>
      <p:sp>
        <p:nvSpPr>
          <p:cNvPr id="4" name="Content Placeholder 3">
            <a:extLst>
              <a:ext uri="{FF2B5EF4-FFF2-40B4-BE49-F238E27FC236}">
                <a16:creationId xmlns:a16="http://schemas.microsoft.com/office/drawing/2014/main" id="{32D1DF14-09EB-E6F8-B414-D9E33D4469F1}"/>
              </a:ext>
            </a:extLst>
          </p:cNvPr>
          <p:cNvSpPr>
            <a:spLocks noGrp="1"/>
          </p:cNvSpPr>
          <p:nvPr>
            <p:ph sz="half" idx="2"/>
          </p:nvPr>
        </p:nvSpPr>
        <p:spPr>
          <a:xfrm>
            <a:off x="836612" y="2314252"/>
            <a:ext cx="10256998" cy="4276159"/>
          </a:xfrm>
        </p:spPr>
        <p:txBody>
          <a:bodyPr>
            <a:normAutofit/>
          </a:bodyPr>
          <a:lstStyle/>
          <a:p>
            <a:pPr marL="0" indent="0" defTabSz="914400">
              <a:buNone/>
            </a:pPr>
            <a:r>
              <a:rPr lang="en-US" b="1" dirty="0"/>
              <a:t>Various individuals:</a:t>
            </a:r>
          </a:p>
          <a:p>
            <a:pPr marL="800100" lvl="1" indent="-514350" defTabSz="914400">
              <a:lnSpc>
                <a:spcPct val="150000"/>
              </a:lnSpc>
            </a:pPr>
            <a:r>
              <a:rPr lang="en-US" sz="2800" b="1" dirty="0"/>
              <a:t>Ministers not in charge of congregations</a:t>
            </a:r>
          </a:p>
          <a:p>
            <a:pPr marL="800100" lvl="1" indent="-514350" defTabSz="914400">
              <a:lnSpc>
                <a:spcPct val="150000"/>
              </a:lnSpc>
            </a:pPr>
            <a:r>
              <a:rPr lang="en-US" sz="2800" b="1" dirty="0"/>
              <a:t>Professors of Synod educational institutions</a:t>
            </a:r>
          </a:p>
          <a:p>
            <a:pPr marL="800100" lvl="1" indent="-514350" defTabSz="914400">
              <a:lnSpc>
                <a:spcPct val="150000"/>
              </a:lnSpc>
            </a:pPr>
            <a:r>
              <a:rPr lang="en-US" sz="2800" b="1" dirty="0"/>
              <a:t>Teachers</a:t>
            </a:r>
          </a:p>
          <a:p>
            <a:pPr marL="800100" lvl="1" indent="-514350" defTabSz="914400">
              <a:lnSpc>
                <a:spcPct val="150000"/>
              </a:lnSpc>
            </a:pPr>
            <a:r>
              <a:rPr lang="en-US" sz="2800" b="1" dirty="0"/>
              <a:t>DCE, DCO, Directors of Family Life Ministry or Parish Music</a:t>
            </a:r>
          </a:p>
          <a:p>
            <a:pPr marL="800100" lvl="1" indent="-514350" defTabSz="914400">
              <a:lnSpc>
                <a:spcPct val="150000"/>
              </a:lnSpc>
            </a:pPr>
            <a:r>
              <a:rPr lang="en-US" sz="2800" b="1" dirty="0"/>
              <a:t>Deaconesses and others</a:t>
            </a:r>
          </a:p>
          <a:p>
            <a:endParaRPr lang="en-US" dirty="0"/>
          </a:p>
        </p:txBody>
      </p:sp>
      <p:sp>
        <p:nvSpPr>
          <p:cNvPr id="5" name="Text Placeholder 2">
            <a:extLst>
              <a:ext uri="{FF2B5EF4-FFF2-40B4-BE49-F238E27FC236}">
                <a16:creationId xmlns:a16="http://schemas.microsoft.com/office/drawing/2014/main" id="{7E149DB5-4FDF-D727-FC4E-44D715CAEDFE}"/>
              </a:ext>
            </a:extLst>
          </p:cNvPr>
          <p:cNvSpPr txBox="1">
            <a:spLocks/>
          </p:cNvSpPr>
          <p:nvPr/>
        </p:nvSpPr>
        <p:spPr>
          <a:xfrm>
            <a:off x="836612" y="1129790"/>
            <a:ext cx="5157787"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b="1" dirty="0">
              <a:latin typeface="+mj-lt"/>
            </a:endParaRPr>
          </a:p>
          <a:p>
            <a:pPr marL="0" indent="0">
              <a:buNone/>
            </a:pPr>
            <a:r>
              <a:rPr lang="en-US" sz="2400" b="1" i="1" dirty="0"/>
              <a:t>Page 12 footnote, Handbook</a:t>
            </a:r>
          </a:p>
        </p:txBody>
      </p:sp>
    </p:spTree>
    <p:extLst>
      <p:ext uri="{BB962C8B-B14F-4D97-AF65-F5344CB8AC3E}">
        <p14:creationId xmlns:p14="http://schemas.microsoft.com/office/powerpoint/2010/main" val="22544518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9343-71A9-C94E-A779-3F2D43779962}"/>
              </a:ext>
            </a:extLst>
          </p:cNvPr>
          <p:cNvSpPr>
            <a:spLocks noGrp="1"/>
          </p:cNvSpPr>
          <p:nvPr>
            <p:ph type="title"/>
          </p:nvPr>
        </p:nvSpPr>
        <p:spPr/>
        <p:txBody>
          <a:bodyPr>
            <a:normAutofit/>
          </a:bodyPr>
          <a:lstStyle/>
          <a:p>
            <a:r>
              <a:rPr lang="en-US" sz="6000" b="1" dirty="0">
                <a:solidFill>
                  <a:schemeClr val="bg1"/>
                </a:solidFill>
                <a:latin typeface="+mn-lt"/>
              </a:rPr>
              <a:t>Hotel Locations</a:t>
            </a:r>
          </a:p>
        </p:txBody>
      </p:sp>
      <p:pic>
        <p:nvPicPr>
          <p:cNvPr id="5" name="Content Placeholder 4">
            <a:extLst>
              <a:ext uri="{FF2B5EF4-FFF2-40B4-BE49-F238E27FC236}">
                <a16:creationId xmlns:a16="http://schemas.microsoft.com/office/drawing/2014/main" id="{87EDB7C6-1EB7-04F9-21B4-0F6F1287A58D}"/>
              </a:ext>
            </a:extLst>
          </p:cNvPr>
          <p:cNvPicPr>
            <a:picLocks noGrp="1" noChangeAspect="1"/>
          </p:cNvPicPr>
          <p:nvPr>
            <p:ph sz="half" idx="2"/>
          </p:nvPr>
        </p:nvPicPr>
        <p:blipFill>
          <a:blip r:embed="rId2"/>
          <a:stretch>
            <a:fillRect/>
          </a:stretch>
        </p:blipFill>
        <p:spPr>
          <a:xfrm>
            <a:off x="836612" y="1466974"/>
            <a:ext cx="9083145" cy="4972705"/>
          </a:xfrm>
          <a:prstGeom prst="rect">
            <a:avLst/>
          </a:prstGeom>
        </p:spPr>
      </p:pic>
      <p:cxnSp>
        <p:nvCxnSpPr>
          <p:cNvPr id="10" name="Straight Arrow Connector 9">
            <a:extLst>
              <a:ext uri="{FF2B5EF4-FFF2-40B4-BE49-F238E27FC236}">
                <a16:creationId xmlns:a16="http://schemas.microsoft.com/office/drawing/2014/main" id="{B1EACB02-9FC5-4A78-CDA5-4E34801CF5A9}"/>
              </a:ext>
            </a:extLst>
          </p:cNvPr>
          <p:cNvCxnSpPr>
            <a:cxnSpLocks/>
          </p:cNvCxnSpPr>
          <p:nvPr/>
        </p:nvCxnSpPr>
        <p:spPr>
          <a:xfrm>
            <a:off x="3192651" y="3570345"/>
            <a:ext cx="263471" cy="614197"/>
          </a:xfrm>
          <a:prstGeom prst="straightConnector1">
            <a:avLst/>
          </a:prstGeom>
          <a:ln w="1333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DEBFEA4-8A3F-F814-1AF4-CC8949085198}"/>
              </a:ext>
            </a:extLst>
          </p:cNvPr>
          <p:cNvCxnSpPr>
            <a:cxnSpLocks/>
          </p:cNvCxnSpPr>
          <p:nvPr/>
        </p:nvCxnSpPr>
        <p:spPr>
          <a:xfrm flipH="1" flipV="1">
            <a:off x="4386020" y="3877443"/>
            <a:ext cx="464949" cy="198611"/>
          </a:xfrm>
          <a:prstGeom prst="straightConnector1">
            <a:avLst/>
          </a:prstGeom>
          <a:ln w="1333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896BBC6-5453-F1CB-AE5C-A687995B6136}"/>
              </a:ext>
            </a:extLst>
          </p:cNvPr>
          <p:cNvCxnSpPr>
            <a:cxnSpLocks/>
          </p:cNvCxnSpPr>
          <p:nvPr/>
        </p:nvCxnSpPr>
        <p:spPr>
          <a:xfrm flipH="1" flipV="1">
            <a:off x="4386020" y="3108325"/>
            <a:ext cx="992164" cy="145677"/>
          </a:xfrm>
          <a:prstGeom prst="straightConnector1">
            <a:avLst/>
          </a:prstGeom>
          <a:ln w="1333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8ABFD60-1B74-AABB-AC0D-CFB78783177F}"/>
              </a:ext>
            </a:extLst>
          </p:cNvPr>
          <p:cNvCxnSpPr>
            <a:cxnSpLocks/>
          </p:cNvCxnSpPr>
          <p:nvPr/>
        </p:nvCxnSpPr>
        <p:spPr>
          <a:xfrm flipH="1" flipV="1">
            <a:off x="2929180" y="4959458"/>
            <a:ext cx="787830" cy="143175"/>
          </a:xfrm>
          <a:prstGeom prst="straightConnector1">
            <a:avLst/>
          </a:prstGeom>
          <a:ln w="1333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D99D986-02BE-2452-AFA6-56F95194F8FA}"/>
              </a:ext>
            </a:extLst>
          </p:cNvPr>
          <p:cNvCxnSpPr>
            <a:cxnSpLocks/>
          </p:cNvCxnSpPr>
          <p:nvPr/>
        </p:nvCxnSpPr>
        <p:spPr>
          <a:xfrm flipV="1">
            <a:off x="1600053" y="5015686"/>
            <a:ext cx="459183" cy="375340"/>
          </a:xfrm>
          <a:prstGeom prst="straightConnector1">
            <a:avLst/>
          </a:prstGeom>
          <a:ln w="133350">
            <a:tailEnd type="triangle"/>
          </a:ln>
        </p:spPr>
        <p:style>
          <a:lnRef idx="1">
            <a:schemeClr val="accent1"/>
          </a:lnRef>
          <a:fillRef idx="0">
            <a:schemeClr val="accent1"/>
          </a:fillRef>
          <a:effectRef idx="0">
            <a:schemeClr val="accent1"/>
          </a:effectRef>
          <a:fontRef idx="minor">
            <a:schemeClr val="tx1"/>
          </a:fontRef>
        </p:style>
      </p:cxnSp>
      <p:sp>
        <p:nvSpPr>
          <p:cNvPr id="34" name="7-Point Star 33">
            <a:extLst>
              <a:ext uri="{FF2B5EF4-FFF2-40B4-BE49-F238E27FC236}">
                <a16:creationId xmlns:a16="http://schemas.microsoft.com/office/drawing/2014/main" id="{789A6C2B-BFFD-5306-EB25-344E875A971A}"/>
              </a:ext>
            </a:extLst>
          </p:cNvPr>
          <p:cNvSpPr/>
          <p:nvPr/>
        </p:nvSpPr>
        <p:spPr>
          <a:xfrm>
            <a:off x="4223287" y="2936287"/>
            <a:ext cx="325465" cy="387457"/>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7-Point Star 34">
            <a:extLst>
              <a:ext uri="{FF2B5EF4-FFF2-40B4-BE49-F238E27FC236}">
                <a16:creationId xmlns:a16="http://schemas.microsoft.com/office/drawing/2014/main" id="{34B85DA5-9486-CC24-EA51-8432F8012663}"/>
              </a:ext>
            </a:extLst>
          </p:cNvPr>
          <p:cNvSpPr/>
          <p:nvPr/>
        </p:nvSpPr>
        <p:spPr>
          <a:xfrm>
            <a:off x="3444499" y="4021076"/>
            <a:ext cx="325465" cy="387457"/>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7-Point Star 35">
            <a:extLst>
              <a:ext uri="{FF2B5EF4-FFF2-40B4-BE49-F238E27FC236}">
                <a16:creationId xmlns:a16="http://schemas.microsoft.com/office/drawing/2014/main" id="{AD9CE013-D73F-E4B3-29D9-DF91BE6B6F79}"/>
              </a:ext>
            </a:extLst>
          </p:cNvPr>
          <p:cNvSpPr/>
          <p:nvPr/>
        </p:nvSpPr>
        <p:spPr>
          <a:xfrm>
            <a:off x="4223286" y="3759597"/>
            <a:ext cx="325465" cy="387457"/>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7-Point Star 36">
            <a:extLst>
              <a:ext uri="{FF2B5EF4-FFF2-40B4-BE49-F238E27FC236}">
                <a16:creationId xmlns:a16="http://schemas.microsoft.com/office/drawing/2014/main" id="{ED660EF8-18E3-600D-82CA-557361E4FD76}"/>
              </a:ext>
            </a:extLst>
          </p:cNvPr>
          <p:cNvSpPr/>
          <p:nvPr/>
        </p:nvSpPr>
        <p:spPr>
          <a:xfrm>
            <a:off x="2659944" y="4745531"/>
            <a:ext cx="325465" cy="387457"/>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7-Point Star 37">
            <a:extLst>
              <a:ext uri="{FF2B5EF4-FFF2-40B4-BE49-F238E27FC236}">
                <a16:creationId xmlns:a16="http://schemas.microsoft.com/office/drawing/2014/main" id="{D02496C2-93E4-47EB-540B-2DA487BCBDD7}"/>
              </a:ext>
            </a:extLst>
          </p:cNvPr>
          <p:cNvSpPr/>
          <p:nvPr/>
        </p:nvSpPr>
        <p:spPr>
          <a:xfrm>
            <a:off x="1829644" y="4745531"/>
            <a:ext cx="325465" cy="387457"/>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7-Point Star 38">
            <a:extLst>
              <a:ext uri="{FF2B5EF4-FFF2-40B4-BE49-F238E27FC236}">
                <a16:creationId xmlns:a16="http://schemas.microsoft.com/office/drawing/2014/main" id="{DC02DB7A-1194-032B-DE1A-A55F1295C87F}"/>
              </a:ext>
            </a:extLst>
          </p:cNvPr>
          <p:cNvSpPr/>
          <p:nvPr/>
        </p:nvSpPr>
        <p:spPr>
          <a:xfrm>
            <a:off x="8622225" y="4408533"/>
            <a:ext cx="325465" cy="387457"/>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Arrow Connector 39">
            <a:extLst>
              <a:ext uri="{FF2B5EF4-FFF2-40B4-BE49-F238E27FC236}">
                <a16:creationId xmlns:a16="http://schemas.microsoft.com/office/drawing/2014/main" id="{DEB292F5-2594-97EE-B458-2E419588FBC4}"/>
              </a:ext>
            </a:extLst>
          </p:cNvPr>
          <p:cNvCxnSpPr>
            <a:cxnSpLocks/>
          </p:cNvCxnSpPr>
          <p:nvPr/>
        </p:nvCxnSpPr>
        <p:spPr>
          <a:xfrm flipV="1">
            <a:off x="8163042" y="4584118"/>
            <a:ext cx="459183" cy="375340"/>
          </a:xfrm>
          <a:prstGeom prst="straightConnector1">
            <a:avLst/>
          </a:prstGeom>
          <a:ln w="1333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5273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26F4-4544-0AE1-8F4F-389E185CB1B1}"/>
              </a:ext>
            </a:extLst>
          </p:cNvPr>
          <p:cNvSpPr>
            <a:spLocks noGrp="1"/>
          </p:cNvSpPr>
          <p:nvPr>
            <p:ph type="title"/>
          </p:nvPr>
        </p:nvSpPr>
        <p:spPr>
          <a:xfrm>
            <a:off x="434898" y="2766218"/>
            <a:ext cx="10918902" cy="1325563"/>
          </a:xfrm>
        </p:spPr>
        <p:txBody>
          <a:bodyPr>
            <a:noAutofit/>
          </a:bodyPr>
          <a:lstStyle/>
          <a:p>
            <a:pPr algn="ctr"/>
            <a:r>
              <a:rPr lang="en-US" sz="6000" b="1" dirty="0">
                <a:solidFill>
                  <a:schemeClr val="bg1"/>
                </a:solidFill>
                <a:latin typeface="+mn-lt"/>
              </a:rPr>
              <a:t>Resources</a:t>
            </a:r>
          </a:p>
        </p:txBody>
      </p:sp>
    </p:spTree>
    <p:extLst>
      <p:ext uri="{BB962C8B-B14F-4D97-AF65-F5344CB8AC3E}">
        <p14:creationId xmlns:p14="http://schemas.microsoft.com/office/powerpoint/2010/main" val="24057632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9343-71A9-C94E-A779-3F2D43779962}"/>
              </a:ext>
            </a:extLst>
          </p:cNvPr>
          <p:cNvSpPr>
            <a:spLocks noGrp="1"/>
          </p:cNvSpPr>
          <p:nvPr>
            <p:ph type="title"/>
          </p:nvPr>
        </p:nvSpPr>
        <p:spPr/>
        <p:txBody>
          <a:bodyPr>
            <a:normAutofit/>
          </a:bodyPr>
          <a:lstStyle/>
          <a:p>
            <a:r>
              <a:rPr lang="en-US" sz="6000" b="1" dirty="0">
                <a:solidFill>
                  <a:schemeClr val="bg1"/>
                </a:solidFill>
                <a:latin typeface="+mn-lt"/>
              </a:rPr>
              <a:t>Convention mobile app</a:t>
            </a:r>
            <a:r>
              <a:rPr lang="en-US" sz="2000" b="1" dirty="0">
                <a:solidFill>
                  <a:schemeClr val="bg1"/>
                </a:solidFill>
                <a:latin typeface="+mn-lt"/>
              </a:rPr>
              <a:t/>
            </a:r>
            <a:br>
              <a:rPr lang="en-US" sz="2000" b="1" dirty="0">
                <a:solidFill>
                  <a:schemeClr val="bg1"/>
                </a:solidFill>
                <a:latin typeface="+mn-lt"/>
              </a:rPr>
            </a:br>
            <a:r>
              <a:rPr lang="en-US" sz="2000" b="1" dirty="0">
                <a:solidFill>
                  <a:schemeClr val="bg1"/>
                </a:solidFill>
                <a:latin typeface="+mn-lt"/>
              </a:rPr>
              <a:t>				</a:t>
            </a:r>
            <a:r>
              <a:rPr lang="en-US" sz="2000" i="1" dirty="0"/>
              <a:t>C</a:t>
            </a:r>
            <a:r>
              <a:rPr lang="en-US" sz="2000" b="1" i="1" dirty="0">
                <a:solidFill>
                  <a:schemeClr val="bg1"/>
                </a:solidFill>
                <a:latin typeface="+mn-lt"/>
              </a:rPr>
              <a:t>oming soon!</a:t>
            </a:r>
            <a:endParaRPr lang="en-US" sz="4900" b="1" i="1" dirty="0">
              <a:solidFill>
                <a:schemeClr val="bg1"/>
              </a:solidFill>
              <a:latin typeface="+mn-lt"/>
            </a:endParaRPr>
          </a:p>
        </p:txBody>
      </p:sp>
      <p:pic>
        <p:nvPicPr>
          <p:cNvPr id="5" name="Content Placeholder 4">
            <a:extLst>
              <a:ext uri="{FF2B5EF4-FFF2-40B4-BE49-F238E27FC236}">
                <a16:creationId xmlns:a16="http://schemas.microsoft.com/office/drawing/2014/main" id="{AFBA3501-E699-9739-F5EA-F86573650C75}"/>
              </a:ext>
            </a:extLst>
          </p:cNvPr>
          <p:cNvPicPr>
            <a:picLocks noGrp="1" noChangeAspect="1"/>
          </p:cNvPicPr>
          <p:nvPr>
            <p:ph sz="half" idx="2"/>
          </p:nvPr>
        </p:nvPicPr>
        <p:blipFill>
          <a:blip r:embed="rId2"/>
          <a:stretch>
            <a:fillRect/>
          </a:stretch>
        </p:blipFill>
        <p:spPr>
          <a:xfrm>
            <a:off x="9200445" y="219129"/>
            <a:ext cx="2698044" cy="5837360"/>
          </a:xfrm>
          <a:ln w="57150">
            <a:solidFill>
              <a:schemeClr val="tx1">
                <a:alpha val="76000"/>
              </a:schemeClr>
            </a:solidFill>
          </a:ln>
        </p:spPr>
      </p:pic>
      <p:sp>
        <p:nvSpPr>
          <p:cNvPr id="6" name="Content Placeholder 3">
            <a:extLst>
              <a:ext uri="{FF2B5EF4-FFF2-40B4-BE49-F238E27FC236}">
                <a16:creationId xmlns:a16="http://schemas.microsoft.com/office/drawing/2014/main" id="{9593F8A2-F189-31A3-752F-F056F9C9EE8F}"/>
              </a:ext>
            </a:extLst>
          </p:cNvPr>
          <p:cNvSpPr txBox="1">
            <a:spLocks/>
          </p:cNvSpPr>
          <p:nvPr/>
        </p:nvSpPr>
        <p:spPr>
          <a:xfrm>
            <a:off x="786783" y="1690688"/>
            <a:ext cx="10618434" cy="480218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pPr>
            <a:r>
              <a:rPr lang="en-US" b="1" dirty="0">
                <a:solidFill>
                  <a:schemeClr val="bg1"/>
                </a:solidFill>
              </a:rPr>
              <a:t>Schedule</a:t>
            </a:r>
          </a:p>
          <a:p>
            <a:pPr>
              <a:lnSpc>
                <a:spcPct val="160000"/>
              </a:lnSpc>
            </a:pPr>
            <a:r>
              <a:rPr lang="en-US" b="1" dirty="0">
                <a:solidFill>
                  <a:schemeClr val="bg1"/>
                </a:solidFill>
              </a:rPr>
              <a:t>Event locations and maps</a:t>
            </a:r>
          </a:p>
          <a:p>
            <a:pPr>
              <a:lnSpc>
                <a:spcPct val="160000"/>
              </a:lnSpc>
            </a:pPr>
            <a:r>
              <a:rPr lang="en-US" b="1" dirty="0">
                <a:solidFill>
                  <a:schemeClr val="bg1"/>
                </a:solidFill>
              </a:rPr>
              <a:t>Exhibitor information &amp; virtual booths</a:t>
            </a:r>
          </a:p>
          <a:p>
            <a:pPr>
              <a:lnSpc>
                <a:spcPct val="160000"/>
              </a:lnSpc>
            </a:pPr>
            <a:r>
              <a:rPr lang="en-US" b="1" dirty="0">
                <a:solidFill>
                  <a:schemeClr val="bg1"/>
                </a:solidFill>
              </a:rPr>
              <a:t>Essay and preacher bios and resources</a:t>
            </a:r>
          </a:p>
          <a:p>
            <a:pPr>
              <a:lnSpc>
                <a:spcPct val="160000"/>
              </a:lnSpc>
            </a:pPr>
            <a:r>
              <a:rPr lang="en-US" b="1" dirty="0">
                <a:solidFill>
                  <a:schemeClr val="bg1"/>
                </a:solidFill>
              </a:rPr>
              <a:t>Notifications &amp; updates, if needed</a:t>
            </a:r>
          </a:p>
          <a:p>
            <a:pPr>
              <a:lnSpc>
                <a:spcPct val="160000"/>
              </a:lnSpc>
            </a:pPr>
            <a:r>
              <a:rPr lang="en-US" b="1" dirty="0">
                <a:solidFill>
                  <a:schemeClr val="bg1"/>
                </a:solidFill>
              </a:rPr>
              <a:t>And lots more…</a:t>
            </a:r>
          </a:p>
          <a:p>
            <a:pPr marL="0" indent="0">
              <a:buFont typeface="Arial" panose="020B0604020202020204" pitchFamily="34" charset="0"/>
              <a:buNone/>
            </a:pPr>
            <a:endParaRPr lang="en-US" dirty="0">
              <a:solidFill>
                <a:schemeClr val="bg1"/>
              </a:solidFill>
            </a:endParaRP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7488173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9343-71A9-C94E-A779-3F2D43779962}"/>
              </a:ext>
            </a:extLst>
          </p:cNvPr>
          <p:cNvSpPr>
            <a:spLocks noGrp="1"/>
          </p:cNvSpPr>
          <p:nvPr>
            <p:ph type="title"/>
          </p:nvPr>
        </p:nvSpPr>
        <p:spPr/>
        <p:txBody>
          <a:bodyPr>
            <a:normAutofit/>
          </a:bodyPr>
          <a:lstStyle/>
          <a:p>
            <a:r>
              <a:rPr lang="en-US" sz="6000" b="1" dirty="0">
                <a:solidFill>
                  <a:schemeClr val="bg1"/>
                </a:solidFill>
                <a:latin typeface="+mn-lt"/>
              </a:rPr>
              <a:t>Website–</a:t>
            </a:r>
            <a:r>
              <a:rPr lang="en-US" sz="4900" b="1" dirty="0">
                <a:solidFill>
                  <a:schemeClr val="bg1"/>
                </a:solidFill>
                <a:latin typeface="+mn-lt"/>
              </a:rPr>
              <a:t>lcms.org/convention</a:t>
            </a:r>
          </a:p>
        </p:txBody>
      </p:sp>
      <p:sp>
        <p:nvSpPr>
          <p:cNvPr id="4" name="Content Placeholder 3">
            <a:extLst>
              <a:ext uri="{FF2B5EF4-FFF2-40B4-BE49-F238E27FC236}">
                <a16:creationId xmlns:a16="http://schemas.microsoft.com/office/drawing/2014/main" id="{E6540AB7-98C3-98A8-C981-7EC6D8E5DD54}"/>
              </a:ext>
            </a:extLst>
          </p:cNvPr>
          <p:cNvSpPr>
            <a:spLocks noGrp="1"/>
          </p:cNvSpPr>
          <p:nvPr>
            <p:ph sz="half" idx="2"/>
          </p:nvPr>
        </p:nvSpPr>
        <p:spPr>
          <a:xfrm>
            <a:off x="839788" y="1690688"/>
            <a:ext cx="10618434" cy="4802187"/>
          </a:xfrm>
        </p:spPr>
        <p:txBody>
          <a:bodyPr>
            <a:normAutofit fontScale="92500" lnSpcReduction="20000"/>
          </a:bodyPr>
          <a:lstStyle/>
          <a:p>
            <a:pPr>
              <a:lnSpc>
                <a:spcPct val="170000"/>
              </a:lnSpc>
            </a:pPr>
            <a:r>
              <a:rPr lang="en-US" sz="3000" dirty="0">
                <a:solidFill>
                  <a:schemeClr val="bg1"/>
                </a:solidFill>
              </a:rPr>
              <a:t>Official notices</a:t>
            </a:r>
          </a:p>
          <a:p>
            <a:pPr>
              <a:lnSpc>
                <a:spcPct val="170000"/>
              </a:lnSpc>
            </a:pPr>
            <a:r>
              <a:rPr lang="en-US" sz="3000" dirty="0">
                <a:solidFill>
                  <a:schemeClr val="bg1"/>
                </a:solidFill>
              </a:rPr>
              <a:t>Convention bible study</a:t>
            </a:r>
          </a:p>
          <a:p>
            <a:pPr>
              <a:lnSpc>
                <a:spcPct val="170000"/>
              </a:lnSpc>
            </a:pPr>
            <a:r>
              <a:rPr lang="en-US" sz="3000" dirty="0">
                <a:solidFill>
                  <a:schemeClr val="bg1"/>
                </a:solidFill>
              </a:rPr>
              <a:t>National offering</a:t>
            </a:r>
          </a:p>
          <a:p>
            <a:pPr>
              <a:lnSpc>
                <a:spcPct val="170000"/>
              </a:lnSpc>
            </a:pPr>
            <a:r>
              <a:rPr lang="en-US" sz="3000" dirty="0">
                <a:solidFill>
                  <a:schemeClr val="bg1"/>
                </a:solidFill>
              </a:rPr>
              <a:t>Nominations and Elections information</a:t>
            </a:r>
          </a:p>
          <a:p>
            <a:pPr>
              <a:lnSpc>
                <a:spcPct val="170000"/>
              </a:lnSpc>
            </a:pPr>
            <a:r>
              <a:rPr lang="en-US" sz="3000" dirty="0">
                <a:solidFill>
                  <a:schemeClr val="bg1"/>
                </a:solidFill>
              </a:rPr>
              <a:t>Deadlines</a:t>
            </a:r>
          </a:p>
          <a:p>
            <a:pPr>
              <a:lnSpc>
                <a:spcPct val="170000"/>
              </a:lnSpc>
            </a:pPr>
            <a:r>
              <a:rPr lang="en-US" sz="3000" dirty="0">
                <a:solidFill>
                  <a:schemeClr val="bg1"/>
                </a:solidFill>
              </a:rPr>
              <a:t>Forms</a:t>
            </a:r>
          </a:p>
          <a:p>
            <a:pPr>
              <a:lnSpc>
                <a:spcPct val="150000"/>
              </a:lnSpc>
            </a:pPr>
            <a:endParaRPr lang="en-US" sz="3000" dirty="0">
              <a:solidFill>
                <a:schemeClr val="bg1"/>
              </a:solidFill>
            </a:endParaRPr>
          </a:p>
          <a:p>
            <a:pPr marL="0" indent="0">
              <a:buNone/>
            </a:pPr>
            <a:endParaRPr lang="en-US" dirty="0"/>
          </a:p>
        </p:txBody>
      </p:sp>
    </p:spTree>
    <p:extLst>
      <p:ext uri="{BB962C8B-B14F-4D97-AF65-F5344CB8AC3E}">
        <p14:creationId xmlns:p14="http://schemas.microsoft.com/office/powerpoint/2010/main" val="8957656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9343-71A9-C94E-A779-3F2D43779962}"/>
              </a:ext>
            </a:extLst>
          </p:cNvPr>
          <p:cNvSpPr>
            <a:spLocks noGrp="1"/>
          </p:cNvSpPr>
          <p:nvPr>
            <p:ph type="title"/>
          </p:nvPr>
        </p:nvSpPr>
        <p:spPr/>
        <p:txBody>
          <a:bodyPr>
            <a:normAutofit/>
          </a:bodyPr>
          <a:lstStyle/>
          <a:p>
            <a:r>
              <a:rPr lang="en-US" sz="6000" b="1" dirty="0">
                <a:solidFill>
                  <a:schemeClr val="bg1"/>
                </a:solidFill>
                <a:latin typeface="+mn-lt"/>
              </a:rPr>
              <a:t>Website–</a:t>
            </a:r>
            <a:r>
              <a:rPr lang="en-US" b="1" dirty="0">
                <a:solidFill>
                  <a:schemeClr val="bg1"/>
                </a:solidFill>
                <a:latin typeface="+mn-lt"/>
              </a:rPr>
              <a:t>visitmilwaukee.org</a:t>
            </a:r>
            <a:endParaRPr lang="en-US" sz="4900" b="1" dirty="0">
              <a:solidFill>
                <a:schemeClr val="bg1"/>
              </a:solidFill>
              <a:latin typeface="+mn-lt"/>
            </a:endParaRPr>
          </a:p>
        </p:txBody>
      </p:sp>
      <p:sp>
        <p:nvSpPr>
          <p:cNvPr id="4" name="Content Placeholder 3">
            <a:extLst>
              <a:ext uri="{FF2B5EF4-FFF2-40B4-BE49-F238E27FC236}">
                <a16:creationId xmlns:a16="http://schemas.microsoft.com/office/drawing/2014/main" id="{E6540AB7-98C3-98A8-C981-7EC6D8E5DD54}"/>
              </a:ext>
            </a:extLst>
          </p:cNvPr>
          <p:cNvSpPr>
            <a:spLocks noGrp="1"/>
          </p:cNvSpPr>
          <p:nvPr>
            <p:ph sz="half" idx="2"/>
          </p:nvPr>
        </p:nvSpPr>
        <p:spPr>
          <a:xfrm>
            <a:off x="839788" y="2133385"/>
            <a:ext cx="10618434" cy="4329866"/>
          </a:xfrm>
        </p:spPr>
        <p:txBody>
          <a:bodyPr>
            <a:normAutofit/>
          </a:bodyPr>
          <a:lstStyle/>
          <a:p>
            <a:pPr>
              <a:lnSpc>
                <a:spcPct val="150000"/>
              </a:lnSpc>
            </a:pPr>
            <a:r>
              <a:rPr lang="en-US" dirty="0">
                <a:solidFill>
                  <a:schemeClr val="bg1"/>
                </a:solidFill>
              </a:rPr>
              <a:t>About Milwaukee</a:t>
            </a:r>
          </a:p>
          <a:p>
            <a:pPr>
              <a:lnSpc>
                <a:spcPct val="150000"/>
              </a:lnSpc>
            </a:pPr>
            <a:r>
              <a:rPr lang="en-US" dirty="0">
                <a:solidFill>
                  <a:schemeClr val="bg1"/>
                </a:solidFill>
              </a:rPr>
              <a:t>Events</a:t>
            </a:r>
          </a:p>
          <a:p>
            <a:pPr>
              <a:lnSpc>
                <a:spcPct val="150000"/>
              </a:lnSpc>
            </a:pPr>
            <a:r>
              <a:rPr lang="en-US" dirty="0">
                <a:solidFill>
                  <a:schemeClr val="bg1"/>
                </a:solidFill>
              </a:rPr>
              <a:t>Restaurants</a:t>
            </a:r>
          </a:p>
          <a:p>
            <a:pPr>
              <a:lnSpc>
                <a:spcPct val="150000"/>
              </a:lnSpc>
            </a:pPr>
            <a:r>
              <a:rPr lang="en-US" sz="2800" dirty="0">
                <a:solidFill>
                  <a:schemeClr val="bg1"/>
                </a:solidFill>
              </a:rPr>
              <a:t>Visitors guid</a:t>
            </a:r>
            <a:r>
              <a:rPr lang="en-US" dirty="0">
                <a:solidFill>
                  <a:schemeClr val="bg1"/>
                </a:solidFill>
              </a:rPr>
              <a:t>e </a:t>
            </a:r>
          </a:p>
          <a:p>
            <a:pPr>
              <a:lnSpc>
                <a:spcPct val="150000"/>
              </a:lnSpc>
            </a:pPr>
            <a:r>
              <a:rPr lang="en-US" sz="2800" dirty="0">
                <a:solidFill>
                  <a:schemeClr val="bg1"/>
                </a:solidFill>
              </a:rPr>
              <a:t>Map</a:t>
            </a:r>
            <a:endParaRPr lang="en-US" dirty="0"/>
          </a:p>
        </p:txBody>
      </p:sp>
    </p:spTree>
    <p:extLst>
      <p:ext uri="{BB962C8B-B14F-4D97-AF65-F5344CB8AC3E}">
        <p14:creationId xmlns:p14="http://schemas.microsoft.com/office/powerpoint/2010/main" val="24729819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9343-71A9-C94E-A779-3F2D43779962}"/>
              </a:ext>
            </a:extLst>
          </p:cNvPr>
          <p:cNvSpPr>
            <a:spLocks noGrp="1"/>
          </p:cNvSpPr>
          <p:nvPr>
            <p:ph type="title"/>
          </p:nvPr>
        </p:nvSpPr>
        <p:spPr/>
        <p:txBody>
          <a:bodyPr>
            <a:normAutofit/>
          </a:bodyPr>
          <a:lstStyle/>
          <a:p>
            <a:r>
              <a:rPr lang="en-US" sz="6000" b="1" dirty="0">
                <a:solidFill>
                  <a:schemeClr val="bg1"/>
                </a:solidFill>
                <a:latin typeface="+mn-lt"/>
              </a:rPr>
              <a:t>Website–</a:t>
            </a:r>
            <a:r>
              <a:rPr lang="en-US" b="1" dirty="0">
                <a:solidFill>
                  <a:schemeClr val="bg1"/>
                </a:solidFill>
                <a:latin typeface="+mn-lt"/>
              </a:rPr>
              <a:t>wisconsincenter.org</a:t>
            </a:r>
          </a:p>
        </p:txBody>
      </p:sp>
      <p:sp>
        <p:nvSpPr>
          <p:cNvPr id="4" name="Content Placeholder 3">
            <a:extLst>
              <a:ext uri="{FF2B5EF4-FFF2-40B4-BE49-F238E27FC236}">
                <a16:creationId xmlns:a16="http://schemas.microsoft.com/office/drawing/2014/main" id="{E6540AB7-98C3-98A8-C981-7EC6D8E5DD54}"/>
              </a:ext>
            </a:extLst>
          </p:cNvPr>
          <p:cNvSpPr>
            <a:spLocks noGrp="1"/>
          </p:cNvSpPr>
          <p:nvPr>
            <p:ph sz="half" idx="2"/>
          </p:nvPr>
        </p:nvSpPr>
        <p:spPr>
          <a:xfrm>
            <a:off x="839788" y="2505075"/>
            <a:ext cx="10618434" cy="3684588"/>
          </a:xfrm>
        </p:spPr>
        <p:txBody>
          <a:bodyPr/>
          <a:lstStyle/>
          <a:p>
            <a:pPr marL="0" indent="0">
              <a:buNone/>
            </a:pPr>
            <a:endParaRPr lang="en-US" sz="2800" dirty="0">
              <a:solidFill>
                <a:schemeClr val="bg1"/>
              </a:solidFill>
            </a:endParaRPr>
          </a:p>
          <a:p>
            <a:pPr marL="0" indent="0">
              <a:buNone/>
            </a:pPr>
            <a:endParaRPr lang="en-US" dirty="0"/>
          </a:p>
        </p:txBody>
      </p:sp>
      <p:sp>
        <p:nvSpPr>
          <p:cNvPr id="3" name="Content Placeholder 3">
            <a:extLst>
              <a:ext uri="{FF2B5EF4-FFF2-40B4-BE49-F238E27FC236}">
                <a16:creationId xmlns:a16="http://schemas.microsoft.com/office/drawing/2014/main" id="{36B8E4F2-09EA-09AC-941E-270AD4D77ED0}"/>
              </a:ext>
            </a:extLst>
          </p:cNvPr>
          <p:cNvSpPr txBox="1">
            <a:spLocks/>
          </p:cNvSpPr>
          <p:nvPr/>
        </p:nvSpPr>
        <p:spPr>
          <a:xfrm>
            <a:off x="992188" y="2657475"/>
            <a:ext cx="10618434"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b="1" dirty="0">
                <a:solidFill>
                  <a:schemeClr val="bg1"/>
                </a:solidFill>
              </a:rPr>
              <a:t>Virtual tour of The Wisconsin Center</a:t>
            </a:r>
          </a:p>
          <a:p>
            <a:pPr>
              <a:lnSpc>
                <a:spcPct val="150000"/>
              </a:lnSpc>
            </a:pPr>
            <a:r>
              <a:rPr lang="en-US" b="1" dirty="0">
                <a:solidFill>
                  <a:schemeClr val="bg1"/>
                </a:solidFill>
              </a:rPr>
              <a:t>Floor plans of center</a:t>
            </a:r>
          </a:p>
          <a:p>
            <a:pPr>
              <a:lnSpc>
                <a:spcPct val="150000"/>
              </a:lnSpc>
            </a:pPr>
            <a:r>
              <a:rPr lang="en-US" b="1" dirty="0">
                <a:solidFill>
                  <a:schemeClr val="bg1"/>
                </a:solidFill>
              </a:rPr>
              <a:t>ADA accessibility</a:t>
            </a:r>
          </a:p>
          <a:p>
            <a:pPr>
              <a:lnSpc>
                <a:spcPct val="150000"/>
              </a:lnSpc>
            </a:pPr>
            <a:r>
              <a:rPr lang="en-US" b="1" dirty="0">
                <a:solidFill>
                  <a:schemeClr val="bg1"/>
                </a:solidFill>
              </a:rPr>
              <a:t>FAQ</a:t>
            </a:r>
          </a:p>
          <a:p>
            <a:pPr marL="0" indent="0">
              <a:lnSpc>
                <a:spcPct val="150000"/>
              </a:lnSpc>
              <a:buNone/>
            </a:pPr>
            <a:endParaRPr lang="en-US" dirty="0">
              <a:solidFill>
                <a:schemeClr val="bg1"/>
              </a:solidFill>
            </a:endParaRPr>
          </a:p>
          <a:p>
            <a:pPr marL="0" indent="0">
              <a:buFont typeface="Arial" panose="020B0604020202020204" pitchFamily="34" charset="0"/>
              <a:buNone/>
            </a:pPr>
            <a:endParaRPr lang="en-US" dirty="0">
              <a:solidFill>
                <a:schemeClr val="bg1"/>
              </a:solidFill>
            </a:endParaRP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501401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3AC4F-3DCF-D20D-BFAE-B3BF30DBBCA8}"/>
              </a:ext>
            </a:extLst>
          </p:cNvPr>
          <p:cNvSpPr>
            <a:spLocks noGrp="1"/>
          </p:cNvSpPr>
          <p:nvPr>
            <p:ph type="ctrTitle"/>
          </p:nvPr>
        </p:nvSpPr>
        <p:spPr/>
        <p:txBody>
          <a:bodyPr/>
          <a:lstStyle/>
          <a:p>
            <a:r>
              <a:rPr lang="en-US" dirty="0">
                <a:solidFill>
                  <a:schemeClr val="bg1"/>
                </a:solidFill>
              </a:rPr>
              <a:t>See you in Milwaukee!</a:t>
            </a:r>
          </a:p>
        </p:txBody>
      </p:sp>
      <p:sp>
        <p:nvSpPr>
          <p:cNvPr id="3" name="Subtitle 2">
            <a:extLst>
              <a:ext uri="{FF2B5EF4-FFF2-40B4-BE49-F238E27FC236}">
                <a16:creationId xmlns:a16="http://schemas.microsoft.com/office/drawing/2014/main" id="{D19D50EC-D6BE-0DCF-ACC2-E2E0791A4B51}"/>
              </a:ext>
            </a:extLst>
          </p:cNvPr>
          <p:cNvSpPr>
            <a:spLocks noGrp="1"/>
          </p:cNvSpPr>
          <p:nvPr>
            <p:ph type="subTitle" idx="1"/>
          </p:nvPr>
        </p:nvSpPr>
        <p:spPr/>
        <p:txBody>
          <a:bodyPr>
            <a:normAutofit/>
          </a:bodyPr>
          <a:lstStyle/>
          <a:p>
            <a:endParaRPr lang="en-US" dirty="0"/>
          </a:p>
          <a:p>
            <a:endParaRPr lang="en-US" dirty="0"/>
          </a:p>
          <a:p>
            <a:endParaRPr lang="en-US" dirty="0"/>
          </a:p>
        </p:txBody>
      </p:sp>
    </p:spTree>
    <p:extLst>
      <p:ext uri="{BB962C8B-B14F-4D97-AF65-F5344CB8AC3E}">
        <p14:creationId xmlns:p14="http://schemas.microsoft.com/office/powerpoint/2010/main" val="1469876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26F4-4544-0AE1-8F4F-389E185CB1B1}"/>
              </a:ext>
            </a:extLst>
          </p:cNvPr>
          <p:cNvSpPr>
            <a:spLocks noGrp="1"/>
          </p:cNvSpPr>
          <p:nvPr>
            <p:ph type="title"/>
          </p:nvPr>
        </p:nvSpPr>
        <p:spPr>
          <a:xfrm>
            <a:off x="434898" y="2766218"/>
            <a:ext cx="10918902" cy="1325563"/>
          </a:xfrm>
        </p:spPr>
        <p:txBody>
          <a:bodyPr>
            <a:noAutofit/>
          </a:bodyPr>
          <a:lstStyle/>
          <a:p>
            <a:pPr algn="ctr"/>
            <a:r>
              <a:rPr lang="en-US" sz="6000" b="1" dirty="0">
                <a:solidFill>
                  <a:schemeClr val="bg1"/>
                </a:solidFill>
                <a:latin typeface="+mn-lt"/>
              </a:rPr>
              <a:t>Conditions of LCMS Membership</a:t>
            </a:r>
          </a:p>
        </p:txBody>
      </p:sp>
    </p:spTree>
    <p:extLst>
      <p:ext uri="{BB962C8B-B14F-4D97-AF65-F5344CB8AC3E}">
        <p14:creationId xmlns:p14="http://schemas.microsoft.com/office/powerpoint/2010/main" val="3411232700"/>
      </p:ext>
    </p:extLst>
  </p:cSld>
  <p:clrMapOvr>
    <a:masterClrMapping/>
  </p:clrMapOvr>
</p:sld>
</file>

<file path=ppt/theme/theme1.xml><?xml version="1.0" encoding="utf-8"?>
<a:theme xmlns:a="http://schemas.openxmlformats.org/drawingml/2006/main" name="1_Office Theme">
  <a:themeElements>
    <a:clrScheme name="Convention2023">
      <a:dk1>
        <a:srgbClr val="000000"/>
      </a:dk1>
      <a:lt1>
        <a:srgbClr val="FFFFFF"/>
      </a:lt1>
      <a:dk2>
        <a:srgbClr val="44546A"/>
      </a:dk2>
      <a:lt2>
        <a:srgbClr val="E7E6E6"/>
      </a:lt2>
      <a:accent1>
        <a:srgbClr val="06B3D8"/>
      </a:accent1>
      <a:accent2>
        <a:srgbClr val="D73F30"/>
      </a:accent2>
      <a:accent3>
        <a:srgbClr val="D7CC26"/>
      </a:accent3>
      <a:accent4>
        <a:srgbClr val="F7CF2C"/>
      </a:accent4>
      <a:accent5>
        <a:srgbClr val="8BBE44"/>
      </a:accent5>
      <a:accent6>
        <a:srgbClr val="70AD47"/>
      </a:accent6>
      <a:hlink>
        <a:srgbClr val="06B3D8"/>
      </a:hlink>
      <a:folHlink>
        <a:srgbClr val="8BBE4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onvention2023">
      <a:dk1>
        <a:srgbClr val="000000"/>
      </a:dk1>
      <a:lt1>
        <a:srgbClr val="FFFFFF"/>
      </a:lt1>
      <a:dk2>
        <a:srgbClr val="44546A"/>
      </a:dk2>
      <a:lt2>
        <a:srgbClr val="E7E6E6"/>
      </a:lt2>
      <a:accent1>
        <a:srgbClr val="06B3D8"/>
      </a:accent1>
      <a:accent2>
        <a:srgbClr val="D73F30"/>
      </a:accent2>
      <a:accent3>
        <a:srgbClr val="D7CC26"/>
      </a:accent3>
      <a:accent4>
        <a:srgbClr val="F7CF2C"/>
      </a:accent4>
      <a:accent5>
        <a:srgbClr val="8BBE44"/>
      </a:accent5>
      <a:accent6>
        <a:srgbClr val="70AD47"/>
      </a:accent6>
      <a:hlink>
        <a:srgbClr val="06B3D8"/>
      </a:hlink>
      <a:folHlink>
        <a:srgbClr val="8BBE4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15012</TotalTime>
  <Words>2577</Words>
  <Application>Microsoft Office PowerPoint</Application>
  <PresentationFormat>Widescreen</PresentationFormat>
  <Paragraphs>430</Paragraphs>
  <Slides>86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86</vt:i4>
      </vt:variant>
    </vt:vector>
  </HeadingPairs>
  <TitlesOfParts>
    <vt:vector size="93" baseType="lpstr">
      <vt:lpstr>Arial</vt:lpstr>
      <vt:lpstr>Calibri</vt:lpstr>
      <vt:lpstr>Calibri Light</vt:lpstr>
      <vt:lpstr>Helvetica</vt:lpstr>
      <vt:lpstr>Times New Roman</vt:lpstr>
      <vt:lpstr>1_Office Theme</vt:lpstr>
      <vt:lpstr>2_Office Theme</vt:lpstr>
      <vt:lpstr>The 68th Regular Convention</vt:lpstr>
      <vt:lpstr>Devotions</vt:lpstr>
      <vt:lpstr>WHAT IS THE LCMS?</vt:lpstr>
      <vt:lpstr>SYNOD</vt:lpstr>
      <vt:lpstr>Membership in the Synod</vt:lpstr>
      <vt:lpstr>Voting Members</vt:lpstr>
      <vt:lpstr>Individual Members*</vt:lpstr>
      <vt:lpstr>Advisory Members</vt:lpstr>
      <vt:lpstr>Conditions of LCMS Membership</vt:lpstr>
      <vt:lpstr>Conditions of LCMS Membership</vt:lpstr>
      <vt:lpstr>LCMS Membership (continued)</vt:lpstr>
      <vt:lpstr>Confession of the LCMS</vt:lpstr>
      <vt:lpstr>Confession of the LCMS</vt:lpstr>
      <vt:lpstr>Confession (continued)</vt:lpstr>
      <vt:lpstr>Objectives of the Synod</vt:lpstr>
      <vt:lpstr>Objectives of the LCMS</vt:lpstr>
      <vt:lpstr>Objectives (continued)</vt:lpstr>
      <vt:lpstr>Objectives (continued)</vt:lpstr>
      <vt:lpstr>Objectives (continued)</vt:lpstr>
      <vt:lpstr>LCMS Mission Statement</vt:lpstr>
      <vt:lpstr>LCMS Mission Statement</vt:lpstr>
      <vt:lpstr>Structure</vt:lpstr>
      <vt:lpstr>PowerPoint Presentation</vt:lpstr>
      <vt:lpstr>5 Regions</vt:lpstr>
      <vt:lpstr>LCMS Statistics</vt:lpstr>
      <vt:lpstr>More Statistics</vt:lpstr>
      <vt:lpstr>More Statistics</vt:lpstr>
      <vt:lpstr>National Convention</vt:lpstr>
      <vt:lpstr>National Convention</vt:lpstr>
      <vt:lpstr>Convention (continued)</vt:lpstr>
      <vt:lpstr>Convention (continued)</vt:lpstr>
      <vt:lpstr>Convention Business</vt:lpstr>
      <vt:lpstr>Convention Business</vt:lpstr>
      <vt:lpstr>Overture to Resolution</vt:lpstr>
      <vt:lpstr>Overture to Resolution</vt:lpstr>
      <vt:lpstr>Floor Committees</vt:lpstr>
      <vt:lpstr>FC# 1—National Witness</vt:lpstr>
      <vt:lpstr>FC# 2—International Witness</vt:lpstr>
      <vt:lpstr>FC# 3—Mercy</vt:lpstr>
      <vt:lpstr>FC# 4—Life Together</vt:lpstr>
      <vt:lpstr>FC# 5—Theology and Church Relations</vt:lpstr>
      <vt:lpstr>FC# 6—Pastoral Ministry &amp; Sem. </vt:lpstr>
      <vt:lpstr>FC# 7 —University Education</vt:lpstr>
      <vt:lpstr>FC# 8—Finance</vt:lpstr>
      <vt:lpstr>FC# 9—Structure &amp; Admin.</vt:lpstr>
      <vt:lpstr>FC# 10—Ecclesiastical Supervision and Dispute Resolution</vt:lpstr>
      <vt:lpstr>FC# 11—Church and Culture</vt:lpstr>
      <vt:lpstr>FC# 12—Schools, Family, Young Adults, Youth</vt:lpstr>
      <vt:lpstr>FC# 13—Registration, Credentials, and Elections</vt:lpstr>
      <vt:lpstr>July 29–August 3, 2023 Milwaukee, Wisconsin</vt:lpstr>
      <vt:lpstr>The Wisconsin Center</vt:lpstr>
      <vt:lpstr>Convention Theme</vt:lpstr>
      <vt:lpstr>We Preach Christ Crucified </vt:lpstr>
      <vt:lpstr>Convention Factoids</vt:lpstr>
      <vt:lpstr>Factoids</vt:lpstr>
      <vt:lpstr>Factoids</vt:lpstr>
      <vt:lpstr>Serving as a Voting Delegate</vt:lpstr>
      <vt:lpstr>Voting Delegate – Functions</vt:lpstr>
      <vt:lpstr>Voting Delegate – Responsibilities</vt:lpstr>
      <vt:lpstr>Voting Delegate – Responsibilities (cont.)</vt:lpstr>
      <vt:lpstr>Election of President</vt:lpstr>
      <vt:lpstr>Election of President</vt:lpstr>
      <vt:lpstr>Election of President (continued)</vt:lpstr>
      <vt:lpstr>Other Elections at Convention</vt:lpstr>
      <vt:lpstr>68 positions to elect!</vt:lpstr>
      <vt:lpstr>Convention Schedule</vt:lpstr>
      <vt:lpstr>Convention Schedule</vt:lpstr>
      <vt:lpstr>Convention Schedule</vt:lpstr>
      <vt:lpstr>Convention Schedule</vt:lpstr>
      <vt:lpstr>Delegate Orientation</vt:lpstr>
      <vt:lpstr>Convention Schedule</vt:lpstr>
      <vt:lpstr>Convention Schedule</vt:lpstr>
      <vt:lpstr>Convention Schedule</vt:lpstr>
      <vt:lpstr>Convention Schedule</vt:lpstr>
      <vt:lpstr>Convention Schedule</vt:lpstr>
      <vt:lpstr>Use of Electronic Devices</vt:lpstr>
      <vt:lpstr>Electronic devices in the hall</vt:lpstr>
      <vt:lpstr>Housing</vt:lpstr>
      <vt:lpstr>Convention Hotels</vt:lpstr>
      <vt:lpstr>Hotel Locations</vt:lpstr>
      <vt:lpstr>Resources</vt:lpstr>
      <vt:lpstr>Convention mobile app     Coming soon!</vt:lpstr>
      <vt:lpstr>Website–lcms.org/convention</vt:lpstr>
      <vt:lpstr>Website–visitmilwaukee.org</vt:lpstr>
      <vt:lpstr>Website–wisconsincenter.org</vt:lpstr>
      <vt:lpstr>See you in Milwaukee!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Schwan, Erica</dc:creator>
  <cp:lastModifiedBy>Debbie Borchardt</cp:lastModifiedBy>
  <cp:revision>24</cp:revision>
  <dcterms:created xsi:type="dcterms:W3CDTF">2023-04-05T18:45:12Z</dcterms:created>
  <dcterms:modified xsi:type="dcterms:W3CDTF">2023-06-20T12:55:35Z</dcterms:modified>
</cp:coreProperties>
</file>